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2"/>
  </p:handoutMasterIdLst>
  <p:sldIdLst>
    <p:sldId id="257" r:id="rId3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8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</p:sldIdLst>
  <p:sldSz cx="4610100" cy="346075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660"/>
  </p:normalViewPr>
  <p:slideViewPr>
    <p:cSldViewPr>
      <p:cViewPr varScale="1">
        <p:scale>
          <a:sx n="215" d="100"/>
          <a:sy n="215" d="100"/>
        </p:scale>
        <p:origin x="1752" y="1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67046" cy="355125"/>
          </a:xfrm>
          <a:prstGeom prst="rect">
            <a:avLst/>
          </a:prstGeom>
        </p:spPr>
        <p:txBody>
          <a:bodyPr vert="horz" lIns="186830" tIns="93415" rIns="186830" bIns="93415" rtlCol="0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8198" y="0"/>
            <a:ext cx="4067046" cy="355125"/>
          </a:xfrm>
          <a:prstGeom prst="rect">
            <a:avLst/>
          </a:prstGeom>
        </p:spPr>
        <p:txBody>
          <a:bodyPr vert="horz" lIns="186830" tIns="93415" rIns="186830" bIns="93415" rtlCol="0"/>
          <a:lstStyle>
            <a:lvl1pPr algn="r">
              <a:defRPr sz="2500"/>
            </a:lvl1pPr>
          </a:lstStyle>
          <a:p>
            <a:fld id="{CB8FAC2A-3E51-4664-8B02-3ACE375F894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7353"/>
            <a:ext cx="4067046" cy="355123"/>
          </a:xfrm>
          <a:prstGeom prst="rect">
            <a:avLst/>
          </a:prstGeom>
        </p:spPr>
        <p:txBody>
          <a:bodyPr vert="horz" lIns="186830" tIns="93415" rIns="186830" bIns="93415" rtlCol="0" anchor="b"/>
          <a:lstStyle>
            <a:lvl1pPr algn="l">
              <a:defRPr sz="25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8198" y="6747353"/>
            <a:ext cx="4067046" cy="355123"/>
          </a:xfrm>
          <a:prstGeom prst="rect">
            <a:avLst/>
          </a:prstGeom>
        </p:spPr>
        <p:txBody>
          <a:bodyPr vert="horz" lIns="186830" tIns="93415" rIns="186830" bIns="93415" rtlCol="0" anchor="b"/>
          <a:lstStyle>
            <a:lvl1pPr algn="r">
              <a:defRPr sz="2500"/>
            </a:lvl1pPr>
          </a:lstStyle>
          <a:p>
            <a:fld id="{A8F4778A-9E6E-48E5-8717-AB628DC1A74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186830" tIns="93415" rIns="186830" bIns="93415">
            <a:normAutofit fontScale="25000" lnSpcReduction="20000"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69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4423969" y="3245103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344352" y="324114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4522154" y="3241141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0"/>
            <a:ext cx="4608195" cy="389890"/>
          </a:xfrm>
          <a:custGeom>
            <a:avLst/>
            <a:gdLst/>
            <a:ahLst/>
            <a:cxnLst/>
            <a:rect l="l" t="t" r="r" b="b"/>
            <a:pathLst>
              <a:path w="4608195" h="389890">
                <a:moveTo>
                  <a:pt x="0" y="389623"/>
                </a:moveTo>
                <a:lnTo>
                  <a:pt x="4608004" y="389623"/>
                </a:lnTo>
                <a:lnTo>
                  <a:pt x="4608004" y="0"/>
                </a:lnTo>
                <a:lnTo>
                  <a:pt x="0" y="0"/>
                </a:lnTo>
                <a:lnTo>
                  <a:pt x="0" y="3896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15129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bg1"/>
                </a:solidFill>
                <a:latin typeface="Calibri" panose="020F0502020204030204"/>
                <a:cs typeface="Calibri" panose="020F050202020403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148" y="934679"/>
            <a:ext cx="3911803" cy="17259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15187" y="3344383"/>
            <a:ext cx="1293495" cy="12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99296" y="3346669"/>
            <a:ext cx="1534795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1.m4a"/><Relationship Id="rId4" Type="http://schemas.openxmlformats.org/officeDocument/2006/relationships/audio" Target="../media/media1.m4a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11.m4a"/><Relationship Id="rId3" Type="http://schemas.openxmlformats.org/officeDocument/2006/relationships/audio" Target="../media/media11.m4a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.png"/><Relationship Id="rId11" Type="http://schemas.microsoft.com/office/2007/relationships/media" Target="../media/media12.m4a"/><Relationship Id="rId10" Type="http://schemas.openxmlformats.org/officeDocument/2006/relationships/audio" Target="../media/media12.m4a"/><Relationship Id="rId1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13.m4a"/><Relationship Id="rId5" Type="http://schemas.openxmlformats.org/officeDocument/2006/relationships/audio" Target="../media/media13.m4a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media" Target="../media/media14.m4a"/><Relationship Id="rId8" Type="http://schemas.openxmlformats.org/officeDocument/2006/relationships/audio" Target="../media/media14.m4a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1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42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16.m4a"/><Relationship Id="rId4" Type="http://schemas.openxmlformats.org/officeDocument/2006/relationships/audio" Target="../media/media16.m4a"/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17.m4a"/><Relationship Id="rId4" Type="http://schemas.openxmlformats.org/officeDocument/2006/relationships/audio" Target="../media/media17.m4a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18.m4a"/><Relationship Id="rId5" Type="http://schemas.openxmlformats.org/officeDocument/2006/relationships/audio" Target="../media/media18.m4a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19.m4a"/><Relationship Id="rId4" Type="http://schemas.openxmlformats.org/officeDocument/2006/relationships/audio" Target="../media/media19.m4a"/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20.m4a"/><Relationship Id="rId5" Type="http://schemas.openxmlformats.org/officeDocument/2006/relationships/audio" Target="../media/media20.m4a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21.m4a"/><Relationship Id="rId3" Type="http://schemas.openxmlformats.org/officeDocument/2006/relationships/audio" Target="../media/media21.m4a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22.m4a"/><Relationship Id="rId3" Type="http://schemas.openxmlformats.org/officeDocument/2006/relationships/audio" Target="../media/media22.m4a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23.m4a"/><Relationship Id="rId4" Type="http://schemas.openxmlformats.org/officeDocument/2006/relationships/audio" Target="../media/media23.m4a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24.m4a"/><Relationship Id="rId3" Type="http://schemas.openxmlformats.org/officeDocument/2006/relationships/audio" Target="../media/media24.m4a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25.m4a"/><Relationship Id="rId3" Type="http://schemas.openxmlformats.org/officeDocument/2006/relationships/audio" Target="../media/media25.m4a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media" Target="../media/media26.m4a"/><Relationship Id="rId3" Type="http://schemas.openxmlformats.org/officeDocument/2006/relationships/audio" Target="../media/media26.m4a"/><Relationship Id="rId2" Type="http://schemas.openxmlformats.org/officeDocument/2006/relationships/image" Target="../media/image69.png"/><Relationship Id="rId1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media" Target="../media/media4.m4a"/><Relationship Id="rId4" Type="http://schemas.openxmlformats.org/officeDocument/2006/relationships/audio" Target="../media/media4.m4a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6.m4a"/><Relationship Id="rId5" Type="http://schemas.openxmlformats.org/officeDocument/2006/relationships/audio" Target="../media/media6.m4a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6" Type="http://schemas.microsoft.com/office/2007/relationships/media" Target="../media/media7.m4a"/><Relationship Id="rId5" Type="http://schemas.openxmlformats.org/officeDocument/2006/relationships/audio" Target="../media/media7.m4a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microsoft.com/office/2007/relationships/media" Target="../media/media8.m4a"/><Relationship Id="rId6" Type="http://schemas.openxmlformats.org/officeDocument/2006/relationships/audio" Target="../media/media8.m4a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7" Type="http://schemas.microsoft.com/office/2007/relationships/media" Target="../media/media9.m4a"/><Relationship Id="rId6" Type="http://schemas.openxmlformats.org/officeDocument/2006/relationships/audio" Target="../media/media9.m4a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What</a:t>
            </a:r>
            <a:r>
              <a:rPr spc="155" dirty="0"/>
              <a:t> </a:t>
            </a:r>
            <a:r>
              <a:rPr spc="-30" dirty="0"/>
              <a:t>is</a:t>
            </a:r>
            <a:r>
              <a:rPr spc="155" dirty="0"/>
              <a:t> </a:t>
            </a:r>
            <a:r>
              <a:rPr spc="-10" dirty="0"/>
              <a:t>Artificial</a:t>
            </a:r>
            <a:r>
              <a:rPr spc="155" dirty="0"/>
              <a:t> </a:t>
            </a:r>
            <a:r>
              <a:rPr spc="10" dirty="0"/>
              <a:t>I</a:t>
            </a:r>
            <a:r>
              <a:rPr spc="-70" dirty="0"/>
              <a:t>n</a:t>
            </a:r>
            <a:r>
              <a:rPr spc="-35" dirty="0"/>
              <a:t>telli</a:t>
            </a:r>
            <a:r>
              <a:rPr spc="-70" dirty="0"/>
              <a:t>ge</a:t>
            </a:r>
            <a:r>
              <a:rPr spc="-60" dirty="0"/>
              <a:t>nce?</a:t>
            </a:r>
            <a:endParaRPr spc="-6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81380" y="1341602"/>
            <a:ext cx="417830" cy="192405"/>
          </a:xfrm>
          <a:custGeom>
            <a:avLst/>
            <a:gdLst/>
            <a:ahLst/>
            <a:cxnLst/>
            <a:rect l="l" t="t" r="r" b="b"/>
            <a:pathLst>
              <a:path w="417830" h="192405">
                <a:moveTo>
                  <a:pt x="0" y="192201"/>
                </a:moveTo>
                <a:lnTo>
                  <a:pt x="417436" y="192201"/>
                </a:lnTo>
                <a:lnTo>
                  <a:pt x="417436" y="0"/>
                </a:lnTo>
                <a:lnTo>
                  <a:pt x="0" y="0"/>
                </a:lnTo>
                <a:lnTo>
                  <a:pt x="0" y="192201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474290" y="1341602"/>
            <a:ext cx="323850" cy="163195"/>
          </a:xfrm>
          <a:custGeom>
            <a:avLst/>
            <a:gdLst/>
            <a:ahLst/>
            <a:cxnLst/>
            <a:rect l="l" t="t" r="r" b="b"/>
            <a:pathLst>
              <a:path w="323850" h="163194">
                <a:moveTo>
                  <a:pt x="0" y="162674"/>
                </a:moveTo>
                <a:lnTo>
                  <a:pt x="323837" y="162674"/>
                </a:lnTo>
                <a:lnTo>
                  <a:pt x="323837" y="0"/>
                </a:lnTo>
                <a:lnTo>
                  <a:pt x="0" y="0"/>
                </a:lnTo>
                <a:lnTo>
                  <a:pt x="0" y="16267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 marR="386080">
              <a:lnSpc>
                <a:spcPct val="100000"/>
              </a:lnSpc>
            </a:pPr>
            <a:r>
              <a:rPr spc="-15" dirty="0"/>
              <a:t>Artificial</a:t>
            </a:r>
            <a:r>
              <a:rPr spc="15" dirty="0"/>
              <a:t> </a:t>
            </a:r>
            <a:r>
              <a:rPr spc="-65" dirty="0"/>
              <a:t>Intelligence</a:t>
            </a:r>
            <a:r>
              <a:rPr spc="15" dirty="0"/>
              <a:t> </a:t>
            </a:r>
            <a:r>
              <a:rPr spc="-45" dirty="0"/>
              <a:t>is</a:t>
            </a:r>
            <a:r>
              <a:rPr spc="10" dirty="0"/>
              <a:t> </a:t>
            </a:r>
            <a:r>
              <a:rPr spc="-60" dirty="0">
                <a:solidFill>
                  <a:srgbClr val="FF0000"/>
                </a:solidFill>
              </a:rPr>
              <a:t>the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65" dirty="0">
                <a:solidFill>
                  <a:srgbClr val="FF0000"/>
                </a:solidFill>
              </a:rPr>
              <a:t>synthesis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75" dirty="0">
                <a:solidFill>
                  <a:srgbClr val="FF0000"/>
                </a:solidFill>
              </a:rPr>
              <a:t>and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60" dirty="0">
                <a:solidFill>
                  <a:srgbClr val="FF0000"/>
                </a:solidFill>
              </a:rPr>
              <a:t>analysis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of</a:t>
            </a:r>
            <a:r>
              <a:rPr spc="-35" dirty="0">
                <a:solidFill>
                  <a:srgbClr val="FF0000"/>
                </a:solidFill>
              </a:rPr>
              <a:t> </a:t>
            </a:r>
            <a:r>
              <a:rPr spc="-50" dirty="0">
                <a:solidFill>
                  <a:srgbClr val="FF0000"/>
                </a:solidFill>
              </a:rPr>
              <a:t>computational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75" dirty="0">
                <a:solidFill>
                  <a:srgbClr val="FF0000"/>
                </a:solidFill>
              </a:rPr>
              <a:t>agents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30" dirty="0">
                <a:solidFill>
                  <a:srgbClr val="FF0000"/>
                </a:solidFill>
              </a:rPr>
              <a:t>that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-35" dirty="0">
                <a:solidFill>
                  <a:srgbClr val="FF0000"/>
                </a:solidFill>
              </a:rPr>
              <a:t>act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40" dirty="0">
                <a:solidFill>
                  <a:srgbClr val="FF0000"/>
                </a:solidFill>
              </a:rPr>
              <a:t>intelligently</a:t>
            </a:r>
            <a:r>
              <a:rPr spc="-40" dirty="0"/>
              <a:t>.</a:t>
            </a:r>
            <a:endParaRPr spc="-40" dirty="0"/>
          </a:p>
          <a:p>
            <a:pPr marL="307975">
              <a:lnSpc>
                <a:spcPct val="100000"/>
              </a:lnSpc>
              <a:spcBef>
                <a:spcPts val="300"/>
              </a:spcBef>
            </a:pPr>
            <a:r>
              <a:rPr spc="-15" dirty="0"/>
              <a:t>An </a:t>
            </a:r>
            <a:r>
              <a:rPr spc="-65" dirty="0"/>
              <a:t> </a:t>
            </a:r>
            <a:r>
              <a:rPr spc="-70" dirty="0">
                <a:solidFill>
                  <a:srgbClr val="B20000"/>
                </a:solidFill>
              </a:rPr>
              <a:t>agent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65" dirty="0">
                <a:solidFill>
                  <a:srgbClr val="B20000"/>
                </a:solidFill>
              </a:rPr>
              <a:t> </a:t>
            </a:r>
            <a:r>
              <a:rPr spc="-45" dirty="0"/>
              <a:t>is</a:t>
            </a:r>
            <a:r>
              <a:rPr spc="15" dirty="0"/>
              <a:t> </a:t>
            </a:r>
            <a:r>
              <a:rPr spc="-65" dirty="0"/>
              <a:t>something</a:t>
            </a:r>
            <a:r>
              <a:rPr spc="15" dirty="0"/>
              <a:t> </a:t>
            </a:r>
            <a:r>
              <a:rPr spc="-30" dirty="0"/>
              <a:t>that</a:t>
            </a:r>
            <a:r>
              <a:rPr dirty="0"/>
              <a:t> </a:t>
            </a:r>
            <a:r>
              <a:rPr spc="-65" dirty="0"/>
              <a:t> </a:t>
            </a:r>
            <a:r>
              <a:rPr spc="-45" dirty="0">
                <a:solidFill>
                  <a:srgbClr val="B20000"/>
                </a:solidFill>
              </a:rPr>
              <a:t>acts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65" dirty="0">
                <a:solidFill>
                  <a:srgbClr val="B20000"/>
                </a:solidFill>
              </a:rPr>
              <a:t> </a:t>
            </a:r>
            <a:r>
              <a:rPr spc="-40" dirty="0"/>
              <a:t>in</a:t>
            </a:r>
            <a:r>
              <a:rPr spc="15" dirty="0"/>
              <a:t> </a:t>
            </a:r>
            <a:r>
              <a:rPr spc="-75" dirty="0"/>
              <a:t>an</a:t>
            </a:r>
            <a:r>
              <a:rPr spc="10" dirty="0"/>
              <a:t> </a:t>
            </a:r>
            <a:r>
              <a:rPr spc="-60" dirty="0"/>
              <a:t>environment.</a:t>
            </a:r>
            <a:endParaRPr spc="-60" dirty="0"/>
          </a:p>
          <a:p>
            <a:pPr marL="307975">
              <a:lnSpc>
                <a:spcPct val="100000"/>
              </a:lnSpc>
              <a:spcBef>
                <a:spcPts val="615"/>
              </a:spcBef>
            </a:pPr>
            <a:r>
              <a:rPr spc="-15" dirty="0"/>
              <a:t>An</a:t>
            </a:r>
            <a:r>
              <a:rPr spc="10" dirty="0"/>
              <a:t> </a:t>
            </a:r>
            <a:r>
              <a:rPr spc="-70" dirty="0"/>
              <a:t>agent</a:t>
            </a:r>
            <a:r>
              <a:rPr spc="10" dirty="0"/>
              <a:t> </a:t>
            </a:r>
            <a:r>
              <a:rPr spc="-45" dirty="0"/>
              <a:t>acts</a:t>
            </a:r>
            <a:r>
              <a:rPr dirty="0"/>
              <a:t> </a:t>
            </a:r>
            <a:r>
              <a:rPr spc="-65" dirty="0"/>
              <a:t> </a:t>
            </a:r>
            <a:r>
              <a:rPr spc="-40" dirty="0">
                <a:solidFill>
                  <a:srgbClr val="B20000"/>
                </a:solidFill>
              </a:rPr>
              <a:t>intelligently</a:t>
            </a:r>
            <a:r>
              <a:rPr dirty="0">
                <a:solidFill>
                  <a:srgbClr val="B20000"/>
                </a:solidFill>
              </a:rPr>
              <a:t> </a:t>
            </a:r>
            <a:r>
              <a:rPr spc="-65" dirty="0">
                <a:solidFill>
                  <a:srgbClr val="B20000"/>
                </a:solidFill>
              </a:rPr>
              <a:t> </a:t>
            </a:r>
            <a:r>
              <a:rPr spc="-45" dirty="0"/>
              <a:t>if:</a:t>
            </a:r>
            <a:endParaRPr spc="-45" dirty="0"/>
          </a:p>
          <a:p>
            <a:pPr marL="462915">
              <a:lnSpc>
                <a:spcPct val="100000"/>
              </a:lnSpc>
              <a:spcBef>
                <a:spcPts val="21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its</a:t>
            </a:r>
            <a:r>
              <a:rPr sz="1100" spc="20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actions</a:t>
            </a:r>
            <a:r>
              <a:rPr sz="1100" spc="2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</a:t>
            </a:r>
            <a:r>
              <a:rPr sz="1100" spc="-60" dirty="0">
                <a:latin typeface="Gill Sans MT"/>
                <a:cs typeface="Gill Sans MT"/>
              </a:rPr>
              <a:t>re</a:t>
            </a:r>
            <a:r>
              <a:rPr sz="1100" spc="25" dirty="0">
                <a:latin typeface="Gill Sans MT"/>
                <a:cs typeface="Gill Sans MT"/>
              </a:rPr>
              <a:t> ap</a:t>
            </a:r>
            <a:r>
              <a:rPr sz="1100" spc="-5" dirty="0">
                <a:latin typeface="Gill Sans MT"/>
                <a:cs typeface="Gill Sans MT"/>
              </a:rPr>
              <a:t>p</a:t>
            </a:r>
            <a:r>
              <a:rPr sz="1100" spc="-45" dirty="0">
                <a:latin typeface="Gill Sans MT"/>
                <a:cs typeface="Gill Sans MT"/>
              </a:rPr>
              <a:t>ro</a:t>
            </a:r>
            <a:r>
              <a:rPr sz="1100" spc="-80" dirty="0">
                <a:latin typeface="Gill Sans MT"/>
                <a:cs typeface="Gill Sans MT"/>
              </a:rPr>
              <a:t>p</a:t>
            </a:r>
            <a:r>
              <a:rPr sz="1100" spc="-5" dirty="0">
                <a:latin typeface="Gill Sans MT"/>
                <a:cs typeface="Gill Sans MT"/>
              </a:rPr>
              <a:t>riate</a:t>
            </a:r>
            <a:r>
              <a:rPr sz="1100" spc="25" dirty="0">
                <a:latin typeface="Gill Sans MT"/>
                <a:cs typeface="Gill Sans MT"/>
              </a:rPr>
              <a:t> </a:t>
            </a:r>
            <a:r>
              <a:rPr sz="1100" spc="-5" dirty="0">
                <a:latin typeface="Gill Sans MT"/>
                <a:cs typeface="Gill Sans MT"/>
              </a:rPr>
              <a:t>f</a:t>
            </a:r>
            <a:r>
              <a:rPr sz="1100" spc="-45" dirty="0">
                <a:latin typeface="Gill Sans MT"/>
                <a:cs typeface="Gill Sans MT"/>
              </a:rPr>
              <a:t>o</a:t>
            </a:r>
            <a:r>
              <a:rPr sz="1100" spc="-70" dirty="0">
                <a:latin typeface="Gill Sans MT"/>
                <a:cs typeface="Gill Sans MT"/>
              </a:rPr>
              <a:t>r</a:t>
            </a:r>
            <a:r>
              <a:rPr sz="1100" spc="2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its</a:t>
            </a:r>
            <a:r>
              <a:rPr sz="1100" spc="20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goals</a:t>
            </a:r>
            <a:r>
              <a:rPr sz="1100" spc="2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and</a:t>
            </a:r>
            <a:r>
              <a:rPr sz="1100" spc="25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circumstances</a:t>
            </a:r>
            <a:endParaRPr sz="1100">
              <a:latin typeface="Gill Sans MT"/>
              <a:cs typeface="Gill Sans MT"/>
            </a:endParaRPr>
          </a:p>
          <a:p>
            <a:pPr marL="462915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is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5" dirty="0">
                <a:latin typeface="Gill Sans MT"/>
                <a:cs typeface="Gill Sans MT"/>
              </a:rPr>
              <a:t>flexible</a:t>
            </a:r>
            <a:r>
              <a:rPr sz="1100" spc="60" dirty="0">
                <a:latin typeface="Gill Sans MT"/>
                <a:cs typeface="Gill Sans MT"/>
              </a:rPr>
              <a:t> </a:t>
            </a:r>
            <a:r>
              <a:rPr sz="1100" spc="-20" dirty="0">
                <a:latin typeface="Gill Sans MT"/>
                <a:cs typeface="Gill Sans MT"/>
              </a:rPr>
              <a:t>to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30" dirty="0">
                <a:latin typeface="Gill Sans MT"/>
                <a:cs typeface="Gill Sans MT"/>
              </a:rPr>
              <a:t>changing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15" dirty="0">
                <a:latin typeface="Gill Sans MT"/>
                <a:cs typeface="Gill Sans MT"/>
              </a:rPr>
              <a:t>environments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and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goals</a:t>
            </a:r>
            <a:endParaRPr sz="1100">
              <a:latin typeface="Gill Sans MT"/>
              <a:cs typeface="Gill Sans MT"/>
            </a:endParaRPr>
          </a:p>
          <a:p>
            <a:pPr marL="462915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5" dirty="0">
                <a:latin typeface="Gill Sans MT"/>
                <a:cs typeface="Gill Sans MT"/>
              </a:rPr>
              <a:t>le</a:t>
            </a:r>
            <a:r>
              <a:rPr sz="1100" spc="-25" dirty="0">
                <a:latin typeface="Gill Sans MT"/>
                <a:cs typeface="Gill Sans MT"/>
              </a:rPr>
              <a:t>arns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20" dirty="0">
                <a:latin typeface="Gill Sans MT"/>
                <a:cs typeface="Gill Sans MT"/>
              </a:rPr>
              <a:t>from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Gill Sans MT"/>
                <a:cs typeface="Gill Sans MT"/>
              </a:rPr>
              <a:t>ex</a:t>
            </a:r>
            <a:r>
              <a:rPr sz="1100" dirty="0">
                <a:latin typeface="Gill Sans MT"/>
                <a:cs typeface="Gill Sans MT"/>
              </a:rPr>
              <a:t>p</a:t>
            </a:r>
            <a:r>
              <a:rPr sz="1100" spc="-25" dirty="0">
                <a:latin typeface="Gill Sans MT"/>
                <a:cs typeface="Gill Sans MT"/>
              </a:rPr>
              <a:t>erience</a:t>
            </a:r>
            <a:endParaRPr sz="1100">
              <a:latin typeface="Gill Sans MT"/>
              <a:cs typeface="Gill Sans MT"/>
            </a:endParaRPr>
          </a:p>
          <a:p>
            <a:pPr marL="605155" marR="412115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ma</a:t>
            </a:r>
            <a:r>
              <a:rPr sz="1100" spc="-10" dirty="0">
                <a:latin typeface="Gill Sans MT"/>
                <a:cs typeface="Gill Sans MT"/>
              </a:rPr>
              <a:t>k</a:t>
            </a:r>
            <a:r>
              <a:rPr sz="1100" spc="-30" dirty="0">
                <a:latin typeface="Gill Sans MT"/>
                <a:cs typeface="Gill Sans MT"/>
              </a:rPr>
              <a:t>es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ap</a:t>
            </a:r>
            <a:r>
              <a:rPr sz="1100" spc="-5" dirty="0">
                <a:latin typeface="Gill Sans MT"/>
                <a:cs typeface="Gill Sans MT"/>
              </a:rPr>
              <a:t>p</a:t>
            </a:r>
            <a:r>
              <a:rPr sz="1100" spc="-45" dirty="0">
                <a:latin typeface="Gill Sans MT"/>
                <a:cs typeface="Gill Sans MT"/>
              </a:rPr>
              <a:t>ro</a:t>
            </a:r>
            <a:r>
              <a:rPr sz="1100" spc="-80" dirty="0">
                <a:latin typeface="Gill Sans MT"/>
                <a:cs typeface="Gill Sans MT"/>
              </a:rPr>
              <a:t>p</a:t>
            </a:r>
            <a:r>
              <a:rPr sz="1100" spc="-5" dirty="0">
                <a:latin typeface="Gill Sans MT"/>
                <a:cs typeface="Gill Sans MT"/>
              </a:rPr>
              <a:t>riate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15" dirty="0">
                <a:latin typeface="Gill Sans MT"/>
                <a:cs typeface="Gill Sans MT"/>
              </a:rPr>
              <a:t>choices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given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40" dirty="0">
                <a:latin typeface="Gill Sans MT"/>
                <a:cs typeface="Gill Sans MT"/>
              </a:rPr>
              <a:t>p</a:t>
            </a:r>
            <a:r>
              <a:rPr sz="1100" spc="-5" dirty="0">
                <a:latin typeface="Gill Sans MT"/>
                <a:cs typeface="Gill Sans MT"/>
              </a:rPr>
              <a:t>erceptual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and</a:t>
            </a:r>
            <a:r>
              <a:rPr sz="1100" spc="10" dirty="0">
                <a:latin typeface="Gill Sans MT"/>
                <a:cs typeface="Gill Sans MT"/>
              </a:rPr>
              <a:t> </a:t>
            </a:r>
            <a:r>
              <a:rPr sz="1100" spc="5" dirty="0">
                <a:latin typeface="Gill Sans MT"/>
                <a:cs typeface="Gill Sans MT"/>
              </a:rPr>
              <a:t>computational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limitations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137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Agents</a:t>
            </a:r>
            <a:r>
              <a:rPr spc="155" dirty="0"/>
              <a:t> </a:t>
            </a:r>
            <a:r>
              <a:rPr spc="-25" dirty="0"/>
              <a:t>acting</a:t>
            </a:r>
            <a:r>
              <a:rPr spc="155" dirty="0"/>
              <a:t> </a:t>
            </a:r>
            <a:r>
              <a:rPr spc="-40" dirty="0"/>
              <a:t>in</a:t>
            </a:r>
            <a:r>
              <a:rPr spc="155" dirty="0"/>
              <a:t> </a:t>
            </a:r>
            <a:r>
              <a:rPr spc="-55" dirty="0"/>
              <a:t>an</a:t>
            </a:r>
            <a:r>
              <a:rPr spc="155" dirty="0"/>
              <a:t> </a:t>
            </a:r>
            <a:r>
              <a:rPr spc="-75" dirty="0"/>
              <a:t>environm</a:t>
            </a:r>
            <a:r>
              <a:rPr spc="-90" dirty="0"/>
              <a:t>e</a:t>
            </a:r>
            <a:r>
              <a:rPr spc="-30" dirty="0"/>
              <a:t>nt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2304948" y="2186090"/>
            <a:ext cx="1234440" cy="643890"/>
          </a:xfrm>
          <a:custGeom>
            <a:avLst/>
            <a:gdLst/>
            <a:ahLst/>
            <a:cxnLst/>
            <a:rect l="l" t="t" r="r" b="b"/>
            <a:pathLst>
              <a:path w="1234439" h="643889">
                <a:moveTo>
                  <a:pt x="118305" y="357749"/>
                </a:moveTo>
                <a:lnTo>
                  <a:pt x="62209" y="339511"/>
                </a:lnTo>
                <a:lnTo>
                  <a:pt x="24081" y="308949"/>
                </a:lnTo>
                <a:lnTo>
                  <a:pt x="3656" y="269802"/>
                </a:lnTo>
                <a:lnTo>
                  <a:pt x="0" y="248179"/>
                </a:lnTo>
                <a:lnTo>
                  <a:pt x="670" y="225812"/>
                </a:lnTo>
                <a:lnTo>
                  <a:pt x="14861" y="180720"/>
                </a:lnTo>
                <a:lnTo>
                  <a:pt x="45964" y="138266"/>
                </a:lnTo>
                <a:lnTo>
                  <a:pt x="93716" y="102190"/>
                </a:lnTo>
                <a:lnTo>
                  <a:pt x="157852" y="76235"/>
                </a:lnTo>
                <a:lnTo>
                  <a:pt x="195982" y="68221"/>
                </a:lnTo>
                <a:lnTo>
                  <a:pt x="238110" y="64140"/>
                </a:lnTo>
                <a:lnTo>
                  <a:pt x="284202" y="64459"/>
                </a:lnTo>
                <a:lnTo>
                  <a:pt x="334225" y="69647"/>
                </a:lnTo>
                <a:lnTo>
                  <a:pt x="341732" y="55362"/>
                </a:lnTo>
                <a:lnTo>
                  <a:pt x="391801" y="22710"/>
                </a:lnTo>
                <a:lnTo>
                  <a:pt x="442315" y="9076"/>
                </a:lnTo>
                <a:lnTo>
                  <a:pt x="501102" y="1604"/>
                </a:lnTo>
                <a:lnTo>
                  <a:pt x="563505" y="0"/>
                </a:lnTo>
                <a:lnTo>
                  <a:pt x="594606" y="1305"/>
                </a:lnTo>
                <a:lnTo>
                  <a:pt x="653696" y="7947"/>
                </a:lnTo>
                <a:lnTo>
                  <a:pt x="704755" y="19718"/>
                </a:lnTo>
                <a:lnTo>
                  <a:pt x="743125" y="36323"/>
                </a:lnTo>
                <a:lnTo>
                  <a:pt x="766697" y="69647"/>
                </a:lnTo>
                <a:lnTo>
                  <a:pt x="805047" y="55782"/>
                </a:lnTo>
                <a:lnTo>
                  <a:pt x="843994" y="46456"/>
                </a:lnTo>
                <a:lnTo>
                  <a:pt x="883079" y="41345"/>
                </a:lnTo>
                <a:lnTo>
                  <a:pt x="921846" y="40126"/>
                </a:lnTo>
                <a:lnTo>
                  <a:pt x="959837" y="42474"/>
                </a:lnTo>
                <a:lnTo>
                  <a:pt x="1031664" y="56578"/>
                </a:lnTo>
                <a:lnTo>
                  <a:pt x="1094900" y="81064"/>
                </a:lnTo>
                <a:lnTo>
                  <a:pt x="1145888" y="113343"/>
                </a:lnTo>
                <a:lnTo>
                  <a:pt x="1180970" y="150824"/>
                </a:lnTo>
                <a:lnTo>
                  <a:pt x="1196487" y="190915"/>
                </a:lnTo>
                <a:lnTo>
                  <a:pt x="1195765" y="211130"/>
                </a:lnTo>
                <a:lnTo>
                  <a:pt x="1188781" y="231025"/>
                </a:lnTo>
                <a:lnTo>
                  <a:pt x="1175076" y="250278"/>
                </a:lnTo>
                <a:lnTo>
                  <a:pt x="1154194" y="268565"/>
                </a:lnTo>
                <a:lnTo>
                  <a:pt x="1125677" y="285560"/>
                </a:lnTo>
                <a:lnTo>
                  <a:pt x="1160808" y="295092"/>
                </a:lnTo>
                <a:lnTo>
                  <a:pt x="1209253" y="322842"/>
                </a:lnTo>
                <a:lnTo>
                  <a:pt x="1231470" y="359368"/>
                </a:lnTo>
                <a:lnTo>
                  <a:pt x="1233819" y="379872"/>
                </a:lnTo>
                <a:lnTo>
                  <a:pt x="1230899" y="401309"/>
                </a:lnTo>
                <a:lnTo>
                  <a:pt x="1210977" y="445302"/>
                </a:lnTo>
                <a:lnTo>
                  <a:pt x="1175140" y="487984"/>
                </a:lnTo>
                <a:lnTo>
                  <a:pt x="1126827" y="525991"/>
                </a:lnTo>
                <a:lnTo>
                  <a:pt x="1069476" y="555963"/>
                </a:lnTo>
                <a:lnTo>
                  <a:pt x="1006523" y="574534"/>
                </a:lnTo>
                <a:lnTo>
                  <a:pt x="974021" y="578495"/>
                </a:lnTo>
                <a:lnTo>
                  <a:pt x="941407" y="578344"/>
                </a:lnTo>
                <a:lnTo>
                  <a:pt x="909112" y="573662"/>
                </a:lnTo>
                <a:lnTo>
                  <a:pt x="903909" y="585081"/>
                </a:lnTo>
                <a:lnTo>
                  <a:pt x="860860" y="614110"/>
                </a:lnTo>
                <a:lnTo>
                  <a:pt x="814635" y="628486"/>
                </a:lnTo>
                <a:lnTo>
                  <a:pt x="759373" y="638302"/>
                </a:lnTo>
                <a:lnTo>
                  <a:pt x="699347" y="643062"/>
                </a:lnTo>
                <a:lnTo>
                  <a:pt x="668883" y="643392"/>
                </a:lnTo>
                <a:lnTo>
                  <a:pt x="638829" y="642271"/>
                </a:lnTo>
                <a:lnTo>
                  <a:pt x="582092" y="635431"/>
                </a:lnTo>
                <a:lnTo>
                  <a:pt x="533407" y="622047"/>
                </a:lnTo>
                <a:lnTo>
                  <a:pt x="497047" y="601623"/>
                </a:lnTo>
                <a:lnTo>
                  <a:pt x="477285" y="573662"/>
                </a:lnTo>
                <a:lnTo>
                  <a:pt x="443266" y="588571"/>
                </a:lnTo>
                <a:lnTo>
                  <a:pt x="406476" y="599388"/>
                </a:lnTo>
                <a:lnTo>
                  <a:pt x="367659" y="606346"/>
                </a:lnTo>
                <a:lnTo>
                  <a:pt x="327559" y="609674"/>
                </a:lnTo>
                <a:lnTo>
                  <a:pt x="286919" y="609605"/>
                </a:lnTo>
                <a:lnTo>
                  <a:pt x="246484" y="606368"/>
                </a:lnTo>
                <a:lnTo>
                  <a:pt x="206996" y="600194"/>
                </a:lnTo>
                <a:lnTo>
                  <a:pt x="169200" y="591315"/>
                </a:lnTo>
                <a:lnTo>
                  <a:pt x="101658" y="566362"/>
                </a:lnTo>
                <a:lnTo>
                  <a:pt x="49806" y="533358"/>
                </a:lnTo>
                <a:lnTo>
                  <a:pt x="19595" y="494147"/>
                </a:lnTo>
                <a:lnTo>
                  <a:pt x="14465" y="472792"/>
                </a:lnTo>
                <a:lnTo>
                  <a:pt x="16975" y="450578"/>
                </a:lnTo>
                <a:lnTo>
                  <a:pt x="27871" y="427735"/>
                </a:lnTo>
                <a:lnTo>
                  <a:pt x="47895" y="404496"/>
                </a:lnTo>
                <a:lnTo>
                  <a:pt x="77792" y="381090"/>
                </a:lnTo>
                <a:lnTo>
                  <a:pt x="118305" y="357749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5477" y="1705005"/>
            <a:ext cx="822960" cy="578485"/>
          </a:xfrm>
          <a:custGeom>
            <a:avLst/>
            <a:gdLst/>
            <a:ahLst/>
            <a:cxnLst/>
            <a:rect l="l" t="t" r="r" b="b"/>
            <a:pathLst>
              <a:path w="822960" h="578485">
                <a:moveTo>
                  <a:pt x="822519" y="578305"/>
                </a:moveTo>
                <a:lnTo>
                  <a:pt x="779649" y="560529"/>
                </a:lnTo>
                <a:lnTo>
                  <a:pt x="733604" y="542559"/>
                </a:lnTo>
                <a:lnTo>
                  <a:pt x="684944" y="524429"/>
                </a:lnTo>
                <a:lnTo>
                  <a:pt x="634228" y="506173"/>
                </a:lnTo>
                <a:lnTo>
                  <a:pt x="582018" y="487826"/>
                </a:lnTo>
                <a:lnTo>
                  <a:pt x="528874" y="469422"/>
                </a:lnTo>
                <a:lnTo>
                  <a:pt x="475356" y="450995"/>
                </a:lnTo>
                <a:lnTo>
                  <a:pt x="422024" y="432579"/>
                </a:lnTo>
                <a:lnTo>
                  <a:pt x="369439" y="414208"/>
                </a:lnTo>
                <a:lnTo>
                  <a:pt x="318160" y="395917"/>
                </a:lnTo>
                <a:lnTo>
                  <a:pt x="268749" y="377740"/>
                </a:lnTo>
                <a:lnTo>
                  <a:pt x="221766" y="359712"/>
                </a:lnTo>
                <a:lnTo>
                  <a:pt x="177771" y="341866"/>
                </a:lnTo>
                <a:lnTo>
                  <a:pt x="137324" y="324236"/>
                </a:lnTo>
                <a:lnTo>
                  <a:pt x="100986" y="306857"/>
                </a:lnTo>
                <a:lnTo>
                  <a:pt x="42876" y="272990"/>
                </a:lnTo>
                <a:lnTo>
                  <a:pt x="7924" y="240537"/>
                </a:lnTo>
                <a:lnTo>
                  <a:pt x="0" y="211937"/>
                </a:lnTo>
                <a:lnTo>
                  <a:pt x="4573" y="199260"/>
                </a:lnTo>
                <a:lnTo>
                  <a:pt x="45438" y="162881"/>
                </a:lnTo>
                <a:lnTo>
                  <a:pt x="91803" y="139795"/>
                </a:lnTo>
                <a:lnTo>
                  <a:pt x="150202" y="117443"/>
                </a:lnTo>
                <a:lnTo>
                  <a:pt x="217835" y="95653"/>
                </a:lnTo>
                <a:lnTo>
                  <a:pt x="291904" y="74257"/>
                </a:lnTo>
                <a:lnTo>
                  <a:pt x="330478" y="63653"/>
                </a:lnTo>
                <a:lnTo>
                  <a:pt x="369611" y="53083"/>
                </a:lnTo>
                <a:lnTo>
                  <a:pt x="408954" y="42525"/>
                </a:lnTo>
                <a:lnTo>
                  <a:pt x="448157" y="31960"/>
                </a:lnTo>
                <a:lnTo>
                  <a:pt x="486870" y="21365"/>
                </a:lnTo>
                <a:lnTo>
                  <a:pt x="524743" y="10718"/>
                </a:lnTo>
                <a:lnTo>
                  <a:pt x="561427" y="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5462" y="167133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0" y="0"/>
                </a:moveTo>
                <a:lnTo>
                  <a:pt x="22619" y="67429"/>
                </a:lnTo>
                <a:lnTo>
                  <a:pt x="101215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5463" y="167133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101216" y="3556"/>
                </a:moveTo>
                <a:lnTo>
                  <a:pt x="0" y="0"/>
                </a:lnTo>
                <a:lnTo>
                  <a:pt x="22619" y="67429"/>
                </a:lnTo>
                <a:lnTo>
                  <a:pt x="101216" y="3556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4064" y="1765080"/>
            <a:ext cx="672465" cy="503555"/>
          </a:xfrm>
          <a:custGeom>
            <a:avLst/>
            <a:gdLst/>
            <a:ahLst/>
            <a:cxnLst/>
            <a:rect l="l" t="t" r="r" b="b"/>
            <a:pathLst>
              <a:path w="672464" h="503555">
                <a:moveTo>
                  <a:pt x="0" y="0"/>
                </a:moveTo>
                <a:lnTo>
                  <a:pt x="35145" y="15241"/>
                </a:lnTo>
                <a:lnTo>
                  <a:pt x="73061" y="30627"/>
                </a:lnTo>
                <a:lnTo>
                  <a:pt x="113259" y="46130"/>
                </a:lnTo>
                <a:lnTo>
                  <a:pt x="155250" y="61727"/>
                </a:lnTo>
                <a:lnTo>
                  <a:pt x="198545" y="77391"/>
                </a:lnTo>
                <a:lnTo>
                  <a:pt x="242655" y="93097"/>
                </a:lnTo>
                <a:lnTo>
                  <a:pt x="287092" y="108820"/>
                </a:lnTo>
                <a:lnTo>
                  <a:pt x="331365" y="124535"/>
                </a:lnTo>
                <a:lnTo>
                  <a:pt x="374987" y="140217"/>
                </a:lnTo>
                <a:lnTo>
                  <a:pt x="417469" y="155839"/>
                </a:lnTo>
                <a:lnTo>
                  <a:pt x="458322" y="171378"/>
                </a:lnTo>
                <a:lnTo>
                  <a:pt x="497056" y="186807"/>
                </a:lnTo>
                <a:lnTo>
                  <a:pt x="533183" y="202101"/>
                </a:lnTo>
                <a:lnTo>
                  <a:pt x="595662" y="232185"/>
                </a:lnTo>
                <a:lnTo>
                  <a:pt x="641845" y="261426"/>
                </a:lnTo>
                <a:lnTo>
                  <a:pt x="667823" y="289623"/>
                </a:lnTo>
                <a:lnTo>
                  <a:pt x="672013" y="303266"/>
                </a:lnTo>
                <a:lnTo>
                  <a:pt x="670595" y="314522"/>
                </a:lnTo>
                <a:lnTo>
                  <a:pt x="641439" y="347006"/>
                </a:lnTo>
                <a:lnTo>
                  <a:pt x="604183" y="367742"/>
                </a:lnTo>
                <a:lnTo>
                  <a:pt x="555415" y="387885"/>
                </a:lnTo>
                <a:lnTo>
                  <a:pt x="497482" y="407555"/>
                </a:lnTo>
                <a:lnTo>
                  <a:pt x="432734" y="426873"/>
                </a:lnTo>
                <a:lnTo>
                  <a:pt x="363521" y="445960"/>
                </a:lnTo>
                <a:lnTo>
                  <a:pt x="292192" y="464938"/>
                </a:lnTo>
                <a:lnTo>
                  <a:pt x="256468" y="474424"/>
                </a:lnTo>
                <a:lnTo>
                  <a:pt x="221095" y="483928"/>
                </a:lnTo>
                <a:lnTo>
                  <a:pt x="186369" y="493465"/>
                </a:lnTo>
                <a:lnTo>
                  <a:pt x="152581" y="50305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85984" y="2234423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79326" y="0"/>
                </a:moveTo>
                <a:lnTo>
                  <a:pt x="0" y="62965"/>
                </a:lnTo>
                <a:lnTo>
                  <a:pt x="101167" y="67685"/>
                </a:lnTo>
                <a:lnTo>
                  <a:pt x="79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85984" y="2234422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0" y="62965"/>
                </a:moveTo>
                <a:lnTo>
                  <a:pt x="101167" y="67685"/>
                </a:lnTo>
                <a:lnTo>
                  <a:pt x="79325" y="0"/>
                </a:lnTo>
                <a:lnTo>
                  <a:pt x="0" y="62965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6010" y="1898147"/>
            <a:ext cx="723265" cy="532130"/>
          </a:xfrm>
          <a:custGeom>
            <a:avLst/>
            <a:gdLst/>
            <a:ahLst/>
            <a:cxnLst/>
            <a:rect l="l" t="t" r="r" b="b"/>
            <a:pathLst>
              <a:path w="723264" h="532130">
                <a:moveTo>
                  <a:pt x="722877" y="531956"/>
                </a:moveTo>
                <a:lnTo>
                  <a:pt x="684980" y="527929"/>
                </a:lnTo>
                <a:lnTo>
                  <a:pt x="643940" y="524782"/>
                </a:lnTo>
                <a:lnTo>
                  <a:pt x="600311" y="522358"/>
                </a:lnTo>
                <a:lnTo>
                  <a:pt x="554648" y="520503"/>
                </a:lnTo>
                <a:lnTo>
                  <a:pt x="507506" y="519062"/>
                </a:lnTo>
                <a:lnTo>
                  <a:pt x="459439" y="517879"/>
                </a:lnTo>
                <a:lnTo>
                  <a:pt x="411002" y="516799"/>
                </a:lnTo>
                <a:lnTo>
                  <a:pt x="362750" y="515668"/>
                </a:lnTo>
                <a:lnTo>
                  <a:pt x="315236" y="514330"/>
                </a:lnTo>
                <a:lnTo>
                  <a:pt x="269016" y="512630"/>
                </a:lnTo>
                <a:lnTo>
                  <a:pt x="224645" y="510413"/>
                </a:lnTo>
                <a:lnTo>
                  <a:pt x="182677" y="507523"/>
                </a:lnTo>
                <a:lnTo>
                  <a:pt x="143667" y="503807"/>
                </a:lnTo>
                <a:lnTo>
                  <a:pt x="76737" y="493272"/>
                </a:lnTo>
                <a:lnTo>
                  <a:pt x="28295" y="477567"/>
                </a:lnTo>
                <a:lnTo>
                  <a:pt x="0" y="441601"/>
                </a:lnTo>
                <a:lnTo>
                  <a:pt x="3538" y="427722"/>
                </a:lnTo>
                <a:lnTo>
                  <a:pt x="26325" y="395568"/>
                </a:lnTo>
                <a:lnTo>
                  <a:pt x="67529" y="358262"/>
                </a:lnTo>
                <a:lnTo>
                  <a:pt x="124112" y="316654"/>
                </a:lnTo>
                <a:lnTo>
                  <a:pt x="157222" y="294501"/>
                </a:lnTo>
                <a:lnTo>
                  <a:pt x="193039" y="271592"/>
                </a:lnTo>
                <a:lnTo>
                  <a:pt x="231182" y="248032"/>
                </a:lnTo>
                <a:lnTo>
                  <a:pt x="271272" y="223927"/>
                </a:lnTo>
                <a:lnTo>
                  <a:pt x="312929" y="199384"/>
                </a:lnTo>
                <a:lnTo>
                  <a:pt x="355774" y="174509"/>
                </a:lnTo>
                <a:lnTo>
                  <a:pt x="399428" y="149407"/>
                </a:lnTo>
                <a:lnTo>
                  <a:pt x="443510" y="124186"/>
                </a:lnTo>
                <a:lnTo>
                  <a:pt x="487641" y="98951"/>
                </a:lnTo>
                <a:lnTo>
                  <a:pt x="531441" y="73809"/>
                </a:lnTo>
                <a:lnTo>
                  <a:pt x="574532" y="48865"/>
                </a:lnTo>
                <a:lnTo>
                  <a:pt x="616532" y="24227"/>
                </a:lnTo>
                <a:lnTo>
                  <a:pt x="657064" y="0"/>
                </a:lnTo>
              </a:path>
            </a:pathLst>
          </a:custGeom>
          <a:ln w="1185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3808" y="1847745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4" h="81280">
                <a:moveTo>
                  <a:pt x="99178" y="0"/>
                </a:moveTo>
                <a:lnTo>
                  <a:pt x="0" y="20512"/>
                </a:lnTo>
                <a:lnTo>
                  <a:pt x="37942" y="80668"/>
                </a:lnTo>
                <a:lnTo>
                  <a:pt x="99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13808" y="1847744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4" h="81280">
                <a:moveTo>
                  <a:pt x="99178" y="0"/>
                </a:moveTo>
                <a:lnTo>
                  <a:pt x="0" y="20512"/>
                </a:lnTo>
                <a:lnTo>
                  <a:pt x="37942" y="80667"/>
                </a:lnTo>
                <a:lnTo>
                  <a:pt x="99178" y="0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1979" y="1853038"/>
            <a:ext cx="3498850" cy="74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>
              <a:lnSpc>
                <a:spcPts val="1285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Observations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indent="3030855">
              <a:lnSpc>
                <a:spcPts val="1285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Actions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latin typeface="Times New Roman" panose="02020603050405020304"/>
                <a:cs typeface="Times New Roman" panose="02020603050405020304"/>
              </a:rPr>
              <a:t>Past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Experiences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012315">
              <a:lnSpc>
                <a:spcPct val="100000"/>
              </a:lnSpc>
              <a:spcBef>
                <a:spcPts val="220"/>
              </a:spcBef>
            </a:pPr>
            <a:r>
              <a:rPr sz="1100" spc="5" dirty="0">
                <a:latin typeface="Times New Roman" panose="02020603050405020304"/>
                <a:cs typeface="Times New Roman" panose="02020603050405020304"/>
              </a:rPr>
              <a:t>Environment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84296" y="1147767"/>
            <a:ext cx="551180" cy="153035"/>
          </a:xfrm>
          <a:custGeom>
            <a:avLst/>
            <a:gdLst/>
            <a:ahLst/>
            <a:cxnLst/>
            <a:rect l="l" t="t" r="r" b="b"/>
            <a:pathLst>
              <a:path w="551180" h="153034">
                <a:moveTo>
                  <a:pt x="0" y="0"/>
                </a:moveTo>
                <a:lnTo>
                  <a:pt x="550645" y="152604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5444" y="1266102"/>
            <a:ext cx="100965" cy="68580"/>
          </a:xfrm>
          <a:custGeom>
            <a:avLst/>
            <a:gdLst/>
            <a:ahLst/>
            <a:cxnLst/>
            <a:rect l="l" t="t" r="r" b="b"/>
            <a:pathLst>
              <a:path w="100964" h="68580">
                <a:moveTo>
                  <a:pt x="18995" y="0"/>
                </a:moveTo>
                <a:lnTo>
                  <a:pt x="0" y="68538"/>
                </a:lnTo>
                <a:lnTo>
                  <a:pt x="100882" y="59595"/>
                </a:lnTo>
                <a:lnTo>
                  <a:pt x="18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5445" y="1266102"/>
            <a:ext cx="100965" cy="68580"/>
          </a:xfrm>
          <a:custGeom>
            <a:avLst/>
            <a:gdLst/>
            <a:ahLst/>
            <a:cxnLst/>
            <a:rect l="l" t="t" r="r" b="b"/>
            <a:pathLst>
              <a:path w="100964" h="68580">
                <a:moveTo>
                  <a:pt x="100881" y="59594"/>
                </a:moveTo>
                <a:lnTo>
                  <a:pt x="18994" y="0"/>
                </a:lnTo>
                <a:lnTo>
                  <a:pt x="0" y="68537"/>
                </a:lnTo>
                <a:lnTo>
                  <a:pt x="100881" y="59594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6305" y="1499724"/>
            <a:ext cx="464820" cy="0"/>
          </a:xfrm>
          <a:custGeom>
            <a:avLst/>
            <a:gdLst/>
            <a:ahLst/>
            <a:cxnLst/>
            <a:rect l="l" t="t" r="r" b="b"/>
            <a:pathLst>
              <a:path w="464819">
                <a:moveTo>
                  <a:pt x="0" y="0"/>
                </a:moveTo>
                <a:lnTo>
                  <a:pt x="464374" y="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0680" y="1464161"/>
            <a:ext cx="95250" cy="71120"/>
          </a:xfrm>
          <a:custGeom>
            <a:avLst/>
            <a:gdLst/>
            <a:ahLst/>
            <a:cxnLst/>
            <a:rect l="l" t="t" r="r" b="b"/>
            <a:pathLst>
              <a:path w="95250" h="71119">
                <a:moveTo>
                  <a:pt x="0" y="0"/>
                </a:moveTo>
                <a:lnTo>
                  <a:pt x="0" y="71122"/>
                </a:lnTo>
                <a:lnTo>
                  <a:pt x="94829" y="355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30679" y="1464161"/>
            <a:ext cx="95250" cy="71120"/>
          </a:xfrm>
          <a:custGeom>
            <a:avLst/>
            <a:gdLst/>
            <a:ahLst/>
            <a:cxnLst/>
            <a:rect l="l" t="t" r="r" b="b"/>
            <a:pathLst>
              <a:path w="95250" h="71119">
                <a:moveTo>
                  <a:pt x="94829" y="35561"/>
                </a:moveTo>
                <a:lnTo>
                  <a:pt x="0" y="0"/>
                </a:lnTo>
                <a:lnTo>
                  <a:pt x="0" y="71122"/>
                </a:lnTo>
                <a:lnTo>
                  <a:pt x="94829" y="35561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2199" y="838287"/>
            <a:ext cx="1059815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2765">
              <a:lnSpc>
                <a:spcPct val="148000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Abilities Goals/Preferences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6527" y="1437111"/>
            <a:ext cx="1001394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Prio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Knowledge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8031" y="1163711"/>
            <a:ext cx="1176655" cy="6724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Agent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01567" y="911844"/>
            <a:ext cx="537210" cy="209550"/>
          </a:xfrm>
          <a:custGeom>
            <a:avLst/>
            <a:gdLst/>
            <a:ahLst/>
            <a:cxnLst/>
            <a:rect l="l" t="t" r="r" b="b"/>
            <a:pathLst>
              <a:path w="537210" h="209550">
                <a:moveTo>
                  <a:pt x="0" y="0"/>
                </a:moveTo>
                <a:lnTo>
                  <a:pt x="537118" y="209264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25775" y="108797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25819" y="0"/>
                </a:moveTo>
                <a:lnTo>
                  <a:pt x="0" y="66269"/>
                </a:lnTo>
                <a:lnTo>
                  <a:pt x="101269" y="67560"/>
                </a:lnTo>
                <a:lnTo>
                  <a:pt x="25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25776" y="108797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101269" y="67560"/>
                </a:moveTo>
                <a:lnTo>
                  <a:pt x="25819" y="0"/>
                </a:lnTo>
                <a:lnTo>
                  <a:pt x="0" y="66270"/>
                </a:lnTo>
                <a:lnTo>
                  <a:pt x="101269" y="67560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0" name="TextBox 29"/>
          <p:cNvSpPr txBox="1"/>
          <p:nvPr/>
        </p:nvSpPr>
        <p:spPr>
          <a:xfrm>
            <a:off x="693521" y="1787016"/>
            <a:ext cx="84844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913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Le</a:t>
            </a:r>
            <a:r>
              <a:rPr spc="-145" dirty="0"/>
              <a:t>a</a:t>
            </a:r>
            <a:r>
              <a:rPr spc="-95" dirty="0"/>
              <a:t>rning</a:t>
            </a:r>
            <a:r>
              <a:rPr spc="5" dirty="0"/>
              <a:t> </a:t>
            </a:r>
            <a:r>
              <a:rPr spc="-90" dirty="0"/>
              <a:t>Objectives</a:t>
            </a:r>
            <a:endParaRPr spc="-9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15" dirty="0"/>
              <a:t>A</a:t>
            </a:r>
            <a:r>
              <a:rPr spc="20" dirty="0"/>
              <a:t>t</a:t>
            </a:r>
            <a:r>
              <a:rPr spc="10" dirty="0"/>
              <a:t> </a:t>
            </a:r>
            <a:r>
              <a:rPr spc="-60" dirty="0"/>
              <a:t>the</a:t>
            </a:r>
            <a:r>
              <a:rPr spc="15" dirty="0"/>
              <a:t> </a:t>
            </a:r>
            <a:r>
              <a:rPr spc="-90" dirty="0"/>
              <a:t>end</a:t>
            </a:r>
            <a:r>
              <a:rPr spc="10" dirty="0"/>
              <a:t> </a:t>
            </a:r>
            <a:r>
              <a:rPr spc="-50" dirty="0"/>
              <a:t>of</a:t>
            </a:r>
            <a:r>
              <a:rPr spc="10" dirty="0"/>
              <a:t> </a:t>
            </a:r>
            <a:r>
              <a:rPr spc="-60" dirty="0"/>
              <a:t>the</a:t>
            </a:r>
            <a:r>
              <a:rPr spc="15" dirty="0"/>
              <a:t> </a:t>
            </a:r>
            <a:r>
              <a:rPr spc="-60" dirty="0"/>
              <a:t>class</a:t>
            </a:r>
            <a:r>
              <a:rPr spc="15" dirty="0"/>
              <a:t> </a:t>
            </a:r>
            <a:r>
              <a:rPr spc="-105" dirty="0"/>
              <a:t>y</a:t>
            </a:r>
            <a:r>
              <a:rPr spc="-75" dirty="0"/>
              <a:t>ou</a:t>
            </a:r>
            <a:r>
              <a:rPr spc="10" dirty="0"/>
              <a:t> </a:t>
            </a:r>
            <a:r>
              <a:rPr spc="-65" dirty="0"/>
              <a:t>should</a:t>
            </a:r>
            <a:r>
              <a:rPr spc="15" dirty="0"/>
              <a:t> </a:t>
            </a:r>
            <a:r>
              <a:rPr spc="-40" dirty="0"/>
              <a:t>b</a:t>
            </a:r>
            <a:r>
              <a:rPr spc="-114" dirty="0"/>
              <a:t>e</a:t>
            </a:r>
            <a:r>
              <a:rPr spc="10" dirty="0"/>
              <a:t> </a:t>
            </a:r>
            <a:r>
              <a:rPr spc="-70" dirty="0"/>
              <a:t>able</a:t>
            </a:r>
            <a:r>
              <a:rPr spc="10" dirty="0"/>
              <a:t> </a:t>
            </a:r>
            <a:r>
              <a:rPr spc="-50" dirty="0"/>
              <a:t>to:</a:t>
            </a:r>
            <a:endParaRPr spc="-50" dirty="0"/>
          </a:p>
          <a:p>
            <a:pPr marL="309880" marR="5080">
              <a:lnSpc>
                <a:spcPct val="100000"/>
              </a:lnSpc>
              <a:spcBef>
                <a:spcPts val="300"/>
              </a:spcBef>
            </a:pPr>
            <a:r>
              <a:rPr spc="-65" dirty="0"/>
              <a:t>ch</a:t>
            </a:r>
            <a:r>
              <a:rPr spc="-100" dirty="0"/>
              <a:t>a</a:t>
            </a:r>
            <a:r>
              <a:rPr spc="-50" dirty="0"/>
              <a:t>racterize</a:t>
            </a:r>
            <a:r>
              <a:rPr spc="10" dirty="0"/>
              <a:t> </a:t>
            </a:r>
            <a:r>
              <a:rPr spc="-50" dirty="0"/>
              <a:t>simplifying</a:t>
            </a:r>
            <a:r>
              <a:rPr spc="15" dirty="0"/>
              <a:t> </a:t>
            </a:r>
            <a:r>
              <a:rPr spc="-70" dirty="0"/>
              <a:t>assumptions</a:t>
            </a:r>
            <a:r>
              <a:rPr spc="10" dirty="0"/>
              <a:t> </a:t>
            </a:r>
            <a:r>
              <a:rPr spc="-90" dirty="0"/>
              <a:t>made</a:t>
            </a:r>
            <a:r>
              <a:rPr spc="15" dirty="0"/>
              <a:t> </a:t>
            </a:r>
            <a:r>
              <a:rPr spc="-40" dirty="0"/>
              <a:t>in</a:t>
            </a:r>
            <a:r>
              <a:rPr spc="10" dirty="0"/>
              <a:t> </a:t>
            </a:r>
            <a:r>
              <a:rPr spc="-50" dirty="0"/>
              <a:t>building</a:t>
            </a:r>
            <a:r>
              <a:rPr spc="10" dirty="0"/>
              <a:t> </a:t>
            </a:r>
            <a:r>
              <a:rPr spc="-45" dirty="0"/>
              <a:t>AI</a:t>
            </a:r>
            <a:r>
              <a:rPr spc="-30" dirty="0"/>
              <a:t> </a:t>
            </a:r>
            <a:r>
              <a:rPr spc="-75" dirty="0"/>
              <a:t>systems</a:t>
            </a:r>
            <a:endParaRPr spc="-75" dirty="0"/>
          </a:p>
          <a:p>
            <a:pPr marL="309880" marR="226695">
              <a:lnSpc>
                <a:spcPct val="100000"/>
              </a:lnSpc>
              <a:spcBef>
                <a:spcPts val="300"/>
              </a:spcBef>
            </a:pPr>
            <a:r>
              <a:rPr spc="-70" dirty="0"/>
              <a:t>determine</a:t>
            </a:r>
            <a:r>
              <a:rPr spc="15" dirty="0"/>
              <a:t> </a:t>
            </a:r>
            <a:r>
              <a:rPr spc="-60" dirty="0"/>
              <a:t>what</a:t>
            </a:r>
            <a:r>
              <a:rPr spc="15" dirty="0"/>
              <a:t> </a:t>
            </a:r>
            <a:r>
              <a:rPr spc="-50" dirty="0"/>
              <a:t>simplifying</a:t>
            </a:r>
            <a:r>
              <a:rPr spc="15" dirty="0"/>
              <a:t> </a:t>
            </a:r>
            <a:r>
              <a:rPr spc="-70" dirty="0"/>
              <a:t>assumptions</a:t>
            </a:r>
            <a:r>
              <a:rPr spc="10" dirty="0"/>
              <a:t> </a:t>
            </a:r>
            <a:r>
              <a:rPr spc="-75" dirty="0"/>
              <a:t>p</a:t>
            </a:r>
            <a:r>
              <a:rPr spc="-105" dirty="0"/>
              <a:t>a</a:t>
            </a:r>
            <a:r>
              <a:rPr spc="-30" dirty="0"/>
              <a:t>rticul</a:t>
            </a:r>
            <a:r>
              <a:rPr spc="-80" dirty="0"/>
              <a:t>a</a:t>
            </a:r>
            <a:r>
              <a:rPr spc="-40" dirty="0"/>
              <a:t>r</a:t>
            </a:r>
            <a:r>
              <a:rPr spc="15" dirty="0"/>
              <a:t> </a:t>
            </a:r>
            <a:r>
              <a:rPr spc="-45" dirty="0"/>
              <a:t>AI</a:t>
            </a:r>
            <a:r>
              <a:rPr spc="-30" dirty="0"/>
              <a:t> </a:t>
            </a:r>
            <a:r>
              <a:rPr spc="-75" dirty="0"/>
              <a:t>systems</a:t>
            </a:r>
            <a:r>
              <a:rPr spc="15" dirty="0"/>
              <a:t> </a:t>
            </a:r>
            <a:r>
              <a:rPr spc="-114" dirty="0"/>
              <a:t>a</a:t>
            </a:r>
            <a:r>
              <a:rPr spc="-75" dirty="0"/>
              <a:t>re</a:t>
            </a:r>
            <a:r>
              <a:rPr spc="15" dirty="0"/>
              <a:t> </a:t>
            </a:r>
            <a:r>
              <a:rPr spc="-60" dirty="0"/>
              <a:t>making</a:t>
            </a:r>
            <a:endParaRPr spc="-60" dirty="0"/>
          </a:p>
          <a:p>
            <a:pPr marL="309880" marR="498475">
              <a:lnSpc>
                <a:spcPct val="100000"/>
              </a:lnSpc>
              <a:spcBef>
                <a:spcPts val="300"/>
              </a:spcBef>
            </a:pPr>
            <a:r>
              <a:rPr spc="-75" dirty="0"/>
              <a:t>suggest</a:t>
            </a:r>
            <a:r>
              <a:rPr spc="15" dirty="0"/>
              <a:t> </a:t>
            </a:r>
            <a:r>
              <a:rPr spc="-60" dirty="0"/>
              <a:t>what</a:t>
            </a:r>
            <a:r>
              <a:rPr spc="15" dirty="0"/>
              <a:t> </a:t>
            </a:r>
            <a:r>
              <a:rPr spc="-70" dirty="0"/>
              <a:t>assumptions</a:t>
            </a:r>
            <a:r>
              <a:rPr spc="10" dirty="0"/>
              <a:t> </a:t>
            </a:r>
            <a:r>
              <a:rPr spc="-30" dirty="0"/>
              <a:t>to</a:t>
            </a:r>
            <a:r>
              <a:rPr spc="15" dirty="0"/>
              <a:t> </a:t>
            </a:r>
            <a:r>
              <a:rPr spc="-5" dirty="0"/>
              <a:t>lift</a:t>
            </a:r>
            <a:r>
              <a:rPr spc="10" dirty="0"/>
              <a:t> </a:t>
            </a:r>
            <a:r>
              <a:rPr spc="-30" dirty="0"/>
              <a:t>to</a:t>
            </a:r>
            <a:r>
              <a:rPr spc="10" dirty="0"/>
              <a:t> </a:t>
            </a:r>
            <a:r>
              <a:rPr spc="-50" dirty="0"/>
              <a:t>bui</a:t>
            </a:r>
            <a:r>
              <a:rPr spc="-35" dirty="0"/>
              <a:t>ld</a:t>
            </a:r>
            <a:r>
              <a:rPr spc="10" dirty="0"/>
              <a:t> </a:t>
            </a:r>
            <a:r>
              <a:rPr spc="-80" dirty="0"/>
              <a:t>a</a:t>
            </a:r>
            <a:r>
              <a:rPr spc="15" dirty="0"/>
              <a:t> </a:t>
            </a:r>
            <a:r>
              <a:rPr spc="-105" dirty="0"/>
              <a:t>mo</a:t>
            </a:r>
            <a:r>
              <a:rPr spc="-75" dirty="0"/>
              <a:t>re</a:t>
            </a:r>
            <a:r>
              <a:rPr spc="-55" dirty="0"/>
              <a:t> </a:t>
            </a:r>
            <a:r>
              <a:rPr spc="-40" dirty="0"/>
              <a:t>intelligent</a:t>
            </a:r>
            <a:r>
              <a:rPr spc="15" dirty="0"/>
              <a:t> </a:t>
            </a:r>
            <a:r>
              <a:rPr spc="-85" dirty="0"/>
              <a:t>sys</a:t>
            </a:r>
            <a:r>
              <a:rPr spc="15" dirty="0"/>
              <a:t>t</a:t>
            </a:r>
            <a:r>
              <a:rPr spc="-100" dirty="0"/>
              <a:t>em</a:t>
            </a:r>
            <a:r>
              <a:rPr spc="15" dirty="0"/>
              <a:t> </a:t>
            </a:r>
            <a:r>
              <a:rPr spc="-50" dirty="0"/>
              <a:t>than</a:t>
            </a:r>
            <a:r>
              <a:rPr spc="10" dirty="0"/>
              <a:t> </a:t>
            </a:r>
            <a:r>
              <a:rPr spc="-75" dirty="0"/>
              <a:t>an</a:t>
            </a:r>
            <a:r>
              <a:rPr spc="15" dirty="0"/>
              <a:t> </a:t>
            </a:r>
            <a:r>
              <a:rPr spc="-55" dirty="0"/>
              <a:t>existing</a:t>
            </a:r>
            <a:r>
              <a:rPr spc="15" dirty="0"/>
              <a:t> </a:t>
            </a:r>
            <a:r>
              <a:rPr spc="-85" dirty="0"/>
              <a:t>one</a:t>
            </a:r>
            <a:endParaRPr spc="-85" dirty="0"/>
          </a:p>
        </p:txBody>
      </p:sp>
      <p:sp>
        <p:nvSpPr>
          <p:cNvPr id="7" name="object 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  <p:transition advTm="3891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5" dirty="0"/>
              <a:t>Dimensions</a:t>
            </a:r>
            <a:endParaRPr spc="-10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204" rIns="0" bIns="0" rtlCol="0">
            <a:spAutoFit/>
          </a:bodyPr>
          <a:lstStyle/>
          <a:p>
            <a:pPr marL="309880" marR="147955">
              <a:lnSpc>
                <a:spcPct val="100000"/>
              </a:lnSpc>
            </a:pPr>
            <a:r>
              <a:rPr spc="-80" dirty="0"/>
              <a:t>Rese</a:t>
            </a:r>
            <a:r>
              <a:rPr spc="-114" dirty="0"/>
              <a:t>a</a:t>
            </a:r>
            <a:r>
              <a:rPr spc="-50" dirty="0"/>
              <a:t>rch</a:t>
            </a:r>
            <a:r>
              <a:rPr spc="10" dirty="0"/>
              <a:t> </a:t>
            </a:r>
            <a:r>
              <a:rPr spc="-105" dirty="0"/>
              <a:t>p</a:t>
            </a:r>
            <a:r>
              <a:rPr spc="-45" dirty="0"/>
              <a:t>r</a:t>
            </a:r>
            <a:r>
              <a:rPr spc="-40" dirty="0"/>
              <a:t>o</a:t>
            </a:r>
            <a:r>
              <a:rPr spc="-85" dirty="0"/>
              <a:t>ceeds</a:t>
            </a:r>
            <a:r>
              <a:rPr spc="15" dirty="0"/>
              <a:t> </a:t>
            </a:r>
            <a:r>
              <a:rPr spc="-105" dirty="0"/>
              <a:t>b</a:t>
            </a:r>
            <a:r>
              <a:rPr spc="-70" dirty="0"/>
              <a:t>y</a:t>
            </a:r>
            <a:r>
              <a:rPr spc="15" dirty="0"/>
              <a:t> </a:t>
            </a:r>
            <a:r>
              <a:rPr spc="-60" dirty="0"/>
              <a:t>making</a:t>
            </a:r>
            <a:r>
              <a:rPr spc="15" dirty="0"/>
              <a:t> </a:t>
            </a:r>
            <a:r>
              <a:rPr spc="-50" dirty="0"/>
              <a:t>simplifying</a:t>
            </a:r>
            <a:r>
              <a:rPr spc="15" dirty="0"/>
              <a:t> </a:t>
            </a:r>
            <a:r>
              <a:rPr spc="-65" dirty="0"/>
              <a:t>assumptions, and</a:t>
            </a:r>
            <a:r>
              <a:rPr spc="10" dirty="0"/>
              <a:t> </a:t>
            </a:r>
            <a:r>
              <a:rPr spc="-60" dirty="0"/>
              <a:t>gradual</a:t>
            </a:r>
            <a:r>
              <a:rPr spc="-35" dirty="0"/>
              <a:t>ly</a:t>
            </a:r>
            <a:r>
              <a:rPr spc="15" dirty="0"/>
              <a:t> </a:t>
            </a:r>
            <a:r>
              <a:rPr spc="-65" dirty="0"/>
              <a:t>reducing</a:t>
            </a:r>
            <a:r>
              <a:rPr spc="10" dirty="0"/>
              <a:t> </a:t>
            </a:r>
            <a:r>
              <a:rPr spc="-65" dirty="0"/>
              <a:t>them.</a:t>
            </a:r>
            <a:endParaRPr spc="-65" dirty="0"/>
          </a:p>
          <a:p>
            <a:pPr marL="309880" marR="454025">
              <a:lnSpc>
                <a:spcPts val="1350"/>
              </a:lnSpc>
              <a:spcBef>
                <a:spcPts val="330"/>
              </a:spcBef>
            </a:pPr>
            <a:r>
              <a:rPr spc="-40" dirty="0"/>
              <a:t>Each</a:t>
            </a:r>
            <a:r>
              <a:rPr spc="10" dirty="0"/>
              <a:t> </a:t>
            </a:r>
            <a:r>
              <a:rPr spc="-95" dirty="0"/>
              <a:t>s</a:t>
            </a:r>
            <a:r>
              <a:rPr spc="-45" dirty="0"/>
              <a:t>implifying</a:t>
            </a:r>
            <a:r>
              <a:rPr spc="15" dirty="0"/>
              <a:t> </a:t>
            </a:r>
            <a:r>
              <a:rPr spc="-65" dirty="0"/>
              <a:t>assumption</a:t>
            </a:r>
            <a:r>
              <a:rPr spc="10" dirty="0"/>
              <a:t> </a:t>
            </a:r>
            <a:r>
              <a:rPr spc="-75" dirty="0"/>
              <a:t>gives</a:t>
            </a:r>
            <a:r>
              <a:rPr spc="15" dirty="0"/>
              <a:t> </a:t>
            </a:r>
            <a:r>
              <a:rPr spc="-80" dirty="0"/>
              <a:t>a</a:t>
            </a:r>
            <a:r>
              <a:rPr spc="15" dirty="0"/>
              <a:t> </a:t>
            </a:r>
            <a:r>
              <a:rPr spc="-70" dirty="0"/>
              <a:t>dimension</a:t>
            </a:r>
            <a:r>
              <a:rPr spc="15" dirty="0"/>
              <a:t> </a:t>
            </a:r>
            <a:r>
              <a:rPr spc="-50" dirty="0"/>
              <a:t>of</a:t>
            </a:r>
            <a:r>
              <a:rPr spc="-35" dirty="0"/>
              <a:t> </a:t>
            </a:r>
            <a:r>
              <a:rPr spc="-50" dirty="0"/>
              <a:t>complexi</a:t>
            </a:r>
            <a:r>
              <a:rPr spc="-65" dirty="0"/>
              <a:t>t</a:t>
            </a:r>
            <a:r>
              <a:rPr spc="-70" dirty="0"/>
              <a:t>y</a:t>
            </a:r>
            <a:endParaRPr spc="-70" dirty="0"/>
          </a:p>
          <a:p>
            <a:pPr marL="464820">
              <a:lnSpc>
                <a:spcPct val="100000"/>
              </a:lnSpc>
              <a:spcBef>
                <a:spcPts val="18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multiple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values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in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dimension:</a:t>
            </a:r>
            <a:r>
              <a:rPr sz="1100" spc="14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from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simple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5" dirty="0">
                <a:latin typeface="Tahoma" panose="020B0604030504040204"/>
                <a:cs typeface="Tahoma" panose="020B0604030504040204"/>
              </a:rPr>
              <a:t>to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complex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607060" marR="367665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simplifying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assumptions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relaxed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in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v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rious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combinations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726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5" dirty="0"/>
              <a:t>Dimensions </a:t>
            </a:r>
            <a:r>
              <a:rPr spc="-85" dirty="0"/>
              <a:t>of</a:t>
            </a:r>
            <a:r>
              <a:rPr spc="5" dirty="0"/>
              <a:t> </a:t>
            </a:r>
            <a:r>
              <a:rPr spc="-85" dirty="0"/>
              <a:t>Complexi</a:t>
            </a:r>
            <a:r>
              <a:rPr spc="-9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626" y="772538"/>
            <a:ext cx="3458845" cy="2132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latin typeface="Tahoma" panose="020B0604030504040204"/>
                <a:cs typeface="Tahoma" panose="020B0604030504040204"/>
              </a:rPr>
              <a:t>Flat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21000"/>
              </a:lnSpc>
            </a:pPr>
            <a:r>
              <a:rPr sz="1200" spc="-15" dirty="0"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tates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individuals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ela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tions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5" dirty="0">
                <a:latin typeface="Tahoma" panose="020B0604030504040204"/>
                <a:cs typeface="Tahoma" panose="020B0604030504040204"/>
              </a:rPr>
              <a:t>Static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indefi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nite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stage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rtially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observable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1168400">
              <a:lnSpc>
                <a:spcPct val="121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Deterministic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chastic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dynamics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Goal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Single-agent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multi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ple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436880">
              <a:lnSpc>
                <a:spcPct val="100000"/>
              </a:lnSpc>
              <a:spcBef>
                <a:spcPts val="300"/>
              </a:spcBef>
            </a:pPr>
            <a:r>
              <a:rPr sz="1200" spc="-15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given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ned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erience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ounded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38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</a:t>
            </a:r>
            <a:r>
              <a:rPr spc="30" dirty="0"/>
              <a:t>o</a:t>
            </a:r>
            <a:r>
              <a:rPr spc="-95" dirty="0"/>
              <a:t>dul</a:t>
            </a:r>
            <a:r>
              <a:rPr spc="-155" dirty="0"/>
              <a:t>a</a:t>
            </a:r>
            <a:r>
              <a:rPr spc="-20" dirty="0"/>
              <a:t>ri</a:t>
            </a:r>
            <a:r>
              <a:rPr spc="-7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13735" y="577926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5498" y="982802"/>
            <a:ext cx="577215" cy="181610"/>
          </a:xfrm>
          <a:custGeom>
            <a:avLst/>
            <a:gdLst/>
            <a:ahLst/>
            <a:cxnLst/>
            <a:rect l="l" t="t" r="r" b="b"/>
            <a:pathLst>
              <a:path w="577214" h="181609">
                <a:moveTo>
                  <a:pt x="0" y="181356"/>
                </a:moveTo>
                <a:lnTo>
                  <a:pt x="576999" y="181356"/>
                </a:lnTo>
                <a:lnTo>
                  <a:pt x="57699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0093" y="1387690"/>
            <a:ext cx="770890" cy="181610"/>
          </a:xfrm>
          <a:custGeom>
            <a:avLst/>
            <a:gdLst/>
            <a:ahLst/>
            <a:cxnLst/>
            <a:rect l="l" t="t" r="r" b="b"/>
            <a:pathLst>
              <a:path w="770889" h="181609">
                <a:moveTo>
                  <a:pt x="0" y="181356"/>
                </a:moveTo>
                <a:lnTo>
                  <a:pt x="770826" y="181356"/>
                </a:lnTo>
                <a:lnTo>
                  <a:pt x="77082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577926"/>
            <a:ext cx="3491865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level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abstraction: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interacting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underst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sep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rately: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69215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(recursively)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decom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osed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dules: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8" name="Audio 17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7645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</a:t>
            </a:r>
            <a:r>
              <a:rPr spc="30" dirty="0"/>
              <a:t>o</a:t>
            </a:r>
            <a:r>
              <a:rPr spc="-95" dirty="0"/>
              <a:t>dul</a:t>
            </a:r>
            <a:r>
              <a:rPr spc="-155" dirty="0"/>
              <a:t>a</a:t>
            </a:r>
            <a:r>
              <a:rPr spc="-20" dirty="0"/>
              <a:t>ri</a:t>
            </a:r>
            <a:r>
              <a:rPr spc="-7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13735" y="577926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5498" y="982802"/>
            <a:ext cx="577215" cy="181610"/>
          </a:xfrm>
          <a:custGeom>
            <a:avLst/>
            <a:gdLst/>
            <a:ahLst/>
            <a:cxnLst/>
            <a:rect l="l" t="t" r="r" b="b"/>
            <a:pathLst>
              <a:path w="577214" h="181609">
                <a:moveTo>
                  <a:pt x="0" y="181356"/>
                </a:moveTo>
                <a:lnTo>
                  <a:pt x="576999" y="181356"/>
                </a:lnTo>
                <a:lnTo>
                  <a:pt x="57699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0093" y="1387690"/>
            <a:ext cx="770890" cy="181610"/>
          </a:xfrm>
          <a:custGeom>
            <a:avLst/>
            <a:gdLst/>
            <a:ahLst/>
            <a:cxnLst/>
            <a:rect l="l" t="t" r="r" b="b"/>
            <a:pathLst>
              <a:path w="770889" h="181609">
                <a:moveTo>
                  <a:pt x="0" y="181356"/>
                </a:moveTo>
                <a:lnTo>
                  <a:pt x="770826" y="181356"/>
                </a:lnTo>
                <a:lnTo>
                  <a:pt x="77082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577926"/>
            <a:ext cx="3491865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level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abstraction: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interacting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underst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sep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rately: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69215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(recursively)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decom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osed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dules: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26" y="1609115"/>
            <a:ext cx="640080" cy="211454"/>
          </a:xfrm>
          <a:custGeom>
            <a:avLst/>
            <a:gdLst/>
            <a:ahLst/>
            <a:cxnLst/>
            <a:rect l="l" t="t" r="r" b="b"/>
            <a:pathLst>
              <a:path w="640080" h="211455">
                <a:moveTo>
                  <a:pt x="0" y="210870"/>
                </a:moveTo>
                <a:lnTo>
                  <a:pt x="639826" y="210870"/>
                </a:lnTo>
                <a:lnTo>
                  <a:pt x="63982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44626" y="1609115"/>
            <a:ext cx="346837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65" dirty="0">
                <a:solidFill>
                  <a:srgbClr val="007F00"/>
                </a:solidFill>
                <a:latin typeface="Tahoma" panose="020B0604030504040204"/>
                <a:cs typeface="Tahoma" panose="020B0604030504040204"/>
              </a:rPr>
              <a:t>Example:  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Plan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trip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here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see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Mona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Lisa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ris.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</p:spTree>
  </p:cSld>
  <p:clrMapOvr>
    <a:masterClrMapping/>
  </p:clrMapOvr>
  <p:transition advTm="5684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M</a:t>
            </a:r>
            <a:r>
              <a:rPr spc="30" dirty="0"/>
              <a:t>o</a:t>
            </a:r>
            <a:r>
              <a:rPr spc="-95" dirty="0"/>
              <a:t>dul</a:t>
            </a:r>
            <a:r>
              <a:rPr spc="-155" dirty="0"/>
              <a:t>a</a:t>
            </a:r>
            <a:r>
              <a:rPr spc="-20" dirty="0"/>
              <a:t>ri</a:t>
            </a:r>
            <a:r>
              <a:rPr spc="-7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13735" y="577926"/>
            <a:ext cx="280670" cy="181610"/>
          </a:xfrm>
          <a:custGeom>
            <a:avLst/>
            <a:gdLst/>
            <a:ahLst/>
            <a:cxnLst/>
            <a:rect l="l" t="t" r="r" b="b"/>
            <a:pathLst>
              <a:path w="280669" h="181609">
                <a:moveTo>
                  <a:pt x="0" y="181356"/>
                </a:moveTo>
                <a:lnTo>
                  <a:pt x="280200" y="181356"/>
                </a:lnTo>
                <a:lnTo>
                  <a:pt x="280200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75498" y="982802"/>
            <a:ext cx="577215" cy="181610"/>
          </a:xfrm>
          <a:custGeom>
            <a:avLst/>
            <a:gdLst/>
            <a:ahLst/>
            <a:cxnLst/>
            <a:rect l="l" t="t" r="r" b="b"/>
            <a:pathLst>
              <a:path w="577214" h="181609">
                <a:moveTo>
                  <a:pt x="0" y="181356"/>
                </a:moveTo>
                <a:lnTo>
                  <a:pt x="576999" y="181356"/>
                </a:lnTo>
                <a:lnTo>
                  <a:pt x="57699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60093" y="1387690"/>
            <a:ext cx="770890" cy="181610"/>
          </a:xfrm>
          <a:custGeom>
            <a:avLst/>
            <a:gdLst/>
            <a:ahLst/>
            <a:cxnLst/>
            <a:rect l="l" t="t" r="r" b="b"/>
            <a:pathLst>
              <a:path w="770889" h="181609">
                <a:moveTo>
                  <a:pt x="0" y="181356"/>
                </a:moveTo>
                <a:lnTo>
                  <a:pt x="770826" y="181356"/>
                </a:lnTo>
                <a:lnTo>
                  <a:pt x="77082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577926"/>
            <a:ext cx="3491865" cy="100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level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abstraction: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flat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interacting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underst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sep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rately: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dul</a:t>
            </a:r>
            <a:r>
              <a:rPr sz="1200" spc="-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69215">
              <a:lnSpc>
                <a:spcPct val="100000"/>
              </a:lnSpc>
              <a:spcBef>
                <a:spcPts val="300"/>
              </a:spcBef>
            </a:pP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3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dules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(recursively)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decom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osed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dules: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7326" y="1609115"/>
            <a:ext cx="640080" cy="211454"/>
          </a:xfrm>
          <a:custGeom>
            <a:avLst/>
            <a:gdLst/>
            <a:ahLst/>
            <a:cxnLst/>
            <a:rect l="l" t="t" r="r" b="b"/>
            <a:pathLst>
              <a:path w="640080" h="211455">
                <a:moveTo>
                  <a:pt x="0" y="210870"/>
                </a:moveTo>
                <a:lnTo>
                  <a:pt x="639826" y="210870"/>
                </a:lnTo>
                <a:lnTo>
                  <a:pt x="63982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4626" y="1609115"/>
            <a:ext cx="3592195" cy="159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8270" indent="37465">
              <a:lnSpc>
                <a:spcPct val="100000"/>
              </a:lnSpc>
            </a:pPr>
            <a:r>
              <a:rPr sz="1200" spc="-65" dirty="0">
                <a:solidFill>
                  <a:srgbClr val="007F00"/>
                </a:solidFill>
                <a:latin typeface="Tahoma" panose="020B0604030504040204"/>
                <a:cs typeface="Tahoma" panose="020B0604030504040204"/>
              </a:rPr>
              <a:t>Example:  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Plan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trip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here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see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Mona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Lisa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ris.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latin typeface="Tahoma" panose="020B0604030504040204"/>
                <a:cs typeface="Tahoma" panose="020B0604030504040204"/>
              </a:rPr>
              <a:t>Flat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resentations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adequate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simple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648335">
              <a:lnSpc>
                <a:spcPct val="100000"/>
              </a:lnSpc>
              <a:spcBef>
                <a:spcPts val="300"/>
              </a:spcBef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Comple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x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biological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computer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systems,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rganizations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all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hier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flat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description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either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continuous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dis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cr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ete.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Hier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rchical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often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hy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rid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continuous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discrete.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402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Succinctness</a:t>
            </a:r>
            <a:r>
              <a:rPr spc="15" dirty="0"/>
              <a:t> </a:t>
            </a:r>
            <a:r>
              <a:rPr spc="-125" dirty="0"/>
              <a:t>and</a:t>
            </a:r>
            <a:r>
              <a:rPr spc="10" dirty="0"/>
              <a:t> </a:t>
            </a:r>
            <a:r>
              <a:rPr spc="-75" dirty="0"/>
              <a:t>Ex</a:t>
            </a:r>
            <a:r>
              <a:rPr spc="-125" dirty="0"/>
              <a:t>p</a:t>
            </a:r>
            <a:r>
              <a:rPr spc="-135" dirty="0"/>
              <a:t>ressiveness</a:t>
            </a:r>
            <a:endParaRPr spc="-13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170851"/>
            <a:ext cx="941705" cy="211454"/>
          </a:xfrm>
          <a:custGeom>
            <a:avLst/>
            <a:gdLst/>
            <a:ahLst/>
            <a:cxnLst/>
            <a:rect l="l" t="t" r="r" b="b"/>
            <a:pathLst>
              <a:path w="941705" h="211455">
                <a:moveTo>
                  <a:pt x="0" y="210870"/>
                </a:moveTo>
                <a:lnTo>
                  <a:pt x="941565" y="210870"/>
                </a:lnTo>
                <a:lnTo>
                  <a:pt x="941565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599132"/>
            <a:ext cx="3821429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75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Much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dern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AI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finding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compact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resentations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exploiting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compactness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computational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gains.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terms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of: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347980">
              <a:lnSpc>
                <a:spcPct val="100000"/>
              </a:lnSpc>
              <a:spcBef>
                <a:spcPts val="300"/>
              </a:spcBef>
            </a:pPr>
            <a:r>
              <a:rPr sz="1200" spc="-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75" dirty="0">
                <a:latin typeface="Tahoma" panose="020B0604030504040204"/>
                <a:cs typeface="Tahoma" panose="020B0604030504040204"/>
              </a:rPr>
              <a:t>—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could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36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Succinctness</a:t>
            </a:r>
            <a:r>
              <a:rPr spc="15" dirty="0"/>
              <a:t> </a:t>
            </a:r>
            <a:r>
              <a:rPr spc="-125" dirty="0"/>
              <a:t>and</a:t>
            </a:r>
            <a:r>
              <a:rPr spc="10" dirty="0"/>
              <a:t> </a:t>
            </a:r>
            <a:r>
              <a:rPr spc="-75" dirty="0"/>
              <a:t>Ex</a:t>
            </a:r>
            <a:r>
              <a:rPr spc="-125" dirty="0"/>
              <a:t>p</a:t>
            </a:r>
            <a:r>
              <a:rPr spc="-135" dirty="0"/>
              <a:t>ressiveness</a:t>
            </a:r>
            <a:endParaRPr spc="-13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170851"/>
            <a:ext cx="941705" cy="211454"/>
          </a:xfrm>
          <a:custGeom>
            <a:avLst/>
            <a:gdLst/>
            <a:ahLst/>
            <a:cxnLst/>
            <a:rect l="l" t="t" r="r" b="b"/>
            <a:pathLst>
              <a:path w="941705" h="211455">
                <a:moveTo>
                  <a:pt x="0" y="210870"/>
                </a:moveTo>
                <a:lnTo>
                  <a:pt x="941565" y="210870"/>
                </a:lnTo>
                <a:lnTo>
                  <a:pt x="941565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599132"/>
            <a:ext cx="3821429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75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Much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dern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AI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finding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compact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resentations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exploiting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compactness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computational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gains.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terms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of: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347980">
              <a:lnSpc>
                <a:spcPct val="100000"/>
              </a:lnSpc>
              <a:spcBef>
                <a:spcPts val="300"/>
              </a:spcBef>
            </a:pPr>
            <a:r>
              <a:rPr sz="1200" spc="-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75" dirty="0">
                <a:latin typeface="Tahoma" panose="020B0604030504040204"/>
                <a:cs typeface="Tahoma" panose="020B0604030504040204"/>
              </a:rPr>
              <a:t>—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could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1432331"/>
            <a:ext cx="597535" cy="181610"/>
          </a:xfrm>
          <a:custGeom>
            <a:avLst/>
            <a:gdLst/>
            <a:ahLst/>
            <a:cxnLst/>
            <a:rect l="l" t="t" r="r" b="b"/>
            <a:pathLst>
              <a:path w="597535" h="181609">
                <a:moveTo>
                  <a:pt x="0" y="181356"/>
                </a:moveTo>
                <a:lnTo>
                  <a:pt x="597001" y="181356"/>
                </a:lnTo>
                <a:lnTo>
                  <a:pt x="597001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7326" y="1432331"/>
            <a:ext cx="7804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eatures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4165" y="1434858"/>
            <a:ext cx="857250" cy="208915"/>
          </a:xfrm>
          <a:custGeom>
            <a:avLst/>
            <a:gdLst/>
            <a:ahLst/>
            <a:cxnLst/>
            <a:rect l="l" t="t" r="r" b="b"/>
            <a:pathLst>
              <a:path w="857250" h="208914">
                <a:moveTo>
                  <a:pt x="0" y="208343"/>
                </a:moveTo>
                <a:lnTo>
                  <a:pt x="857135" y="208343"/>
                </a:lnTo>
                <a:lnTo>
                  <a:pt x="857135" y="0"/>
                </a:lnTo>
                <a:lnTo>
                  <a:pt x="0" y="0"/>
                </a:lnTo>
                <a:lnTo>
                  <a:pt x="0" y="2083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74165" y="1434858"/>
            <a:ext cx="857250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ositions.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9845" y="1656192"/>
            <a:ext cx="3308350" cy="50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States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descri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using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features.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54305" marR="508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30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bin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resent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2</a:t>
            </a:r>
            <a:r>
              <a:rPr sz="1200" spc="-7" baseline="28000" dirty="0">
                <a:latin typeface="Forte"/>
                <a:cs typeface="Forte"/>
              </a:rPr>
              <a:t>30</a:t>
            </a:r>
            <a:r>
              <a:rPr sz="1200" baseline="28000" dirty="0">
                <a:latin typeface="Forte"/>
                <a:cs typeface="Forte"/>
              </a:rPr>
              <a:t> </a:t>
            </a:r>
            <a:r>
              <a:rPr sz="1200" spc="-112" baseline="28000" dirty="0">
                <a:latin typeface="Forte"/>
                <a:cs typeface="Forte"/>
              </a:rPr>
              <a:t> </a:t>
            </a:r>
            <a:r>
              <a:rPr sz="1100" spc="40" dirty="0">
                <a:latin typeface="Tahoma" panose="020B0604030504040204"/>
                <a:cs typeface="Tahoma" panose="020B0604030504040204"/>
              </a:rPr>
              <a:t>=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1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073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741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824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states.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874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90" dirty="0"/>
              <a:t>Succinctness</a:t>
            </a:r>
            <a:r>
              <a:rPr spc="15" dirty="0"/>
              <a:t> </a:t>
            </a:r>
            <a:r>
              <a:rPr spc="-125" dirty="0"/>
              <a:t>and</a:t>
            </a:r>
            <a:r>
              <a:rPr spc="10" dirty="0"/>
              <a:t> </a:t>
            </a:r>
            <a:r>
              <a:rPr spc="-75" dirty="0"/>
              <a:t>Ex</a:t>
            </a:r>
            <a:r>
              <a:rPr spc="-125" dirty="0"/>
              <a:t>p</a:t>
            </a:r>
            <a:r>
              <a:rPr spc="-135" dirty="0"/>
              <a:t>ressiveness</a:t>
            </a:r>
            <a:endParaRPr spc="-13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170851"/>
            <a:ext cx="941705" cy="211454"/>
          </a:xfrm>
          <a:custGeom>
            <a:avLst/>
            <a:gdLst/>
            <a:ahLst/>
            <a:cxnLst/>
            <a:rect l="l" t="t" r="r" b="b"/>
            <a:pathLst>
              <a:path w="941705" h="211455">
                <a:moveTo>
                  <a:pt x="0" y="210870"/>
                </a:moveTo>
                <a:lnTo>
                  <a:pt x="941565" y="210870"/>
                </a:lnTo>
                <a:lnTo>
                  <a:pt x="941565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599132"/>
            <a:ext cx="3821429" cy="782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875">
              <a:lnSpc>
                <a:spcPct val="100000"/>
              </a:lnSpc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Much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dern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AI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finding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compact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resentations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exploiting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compactness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computational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gains.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5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terms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of: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347980">
              <a:lnSpc>
                <a:spcPct val="100000"/>
              </a:lnSpc>
              <a:spcBef>
                <a:spcPts val="300"/>
              </a:spcBef>
            </a:pPr>
            <a:r>
              <a:rPr sz="1200" spc="-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Explicit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75" dirty="0">
                <a:latin typeface="Tahoma" panose="020B0604030504040204"/>
                <a:cs typeface="Tahoma" panose="020B0604030504040204"/>
              </a:rPr>
              <a:t>—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state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one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could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1432331"/>
            <a:ext cx="597535" cy="181610"/>
          </a:xfrm>
          <a:custGeom>
            <a:avLst/>
            <a:gdLst/>
            <a:ahLst/>
            <a:cxnLst/>
            <a:rect l="l" t="t" r="r" b="b"/>
            <a:pathLst>
              <a:path w="597535" h="181609">
                <a:moveTo>
                  <a:pt x="0" y="181356"/>
                </a:moveTo>
                <a:lnTo>
                  <a:pt x="597001" y="181356"/>
                </a:lnTo>
                <a:lnTo>
                  <a:pt x="597001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7326" y="1432331"/>
            <a:ext cx="780415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eatures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4165" y="1434858"/>
            <a:ext cx="857250" cy="208915"/>
          </a:xfrm>
          <a:custGeom>
            <a:avLst/>
            <a:gdLst/>
            <a:ahLst/>
            <a:cxnLst/>
            <a:rect l="l" t="t" r="r" b="b"/>
            <a:pathLst>
              <a:path w="857250" h="208914">
                <a:moveTo>
                  <a:pt x="0" y="208343"/>
                </a:moveTo>
                <a:lnTo>
                  <a:pt x="857135" y="208343"/>
                </a:lnTo>
                <a:lnTo>
                  <a:pt x="857135" y="0"/>
                </a:lnTo>
                <a:lnTo>
                  <a:pt x="0" y="0"/>
                </a:lnTo>
                <a:lnTo>
                  <a:pt x="0" y="20834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74165" y="1434858"/>
            <a:ext cx="857250" cy="208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ositions.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57326" y="1656192"/>
            <a:ext cx="3556635" cy="1431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940">
              <a:lnSpc>
                <a:spcPct val="100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States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descri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ed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using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features.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297180" marR="11049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30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bin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features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resent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2</a:t>
            </a:r>
            <a:r>
              <a:rPr sz="1200" spc="-7" baseline="28000" dirty="0">
                <a:latin typeface="Forte"/>
                <a:cs typeface="Forte"/>
              </a:rPr>
              <a:t>30</a:t>
            </a:r>
            <a:r>
              <a:rPr sz="1200" baseline="28000" dirty="0">
                <a:latin typeface="Forte"/>
                <a:cs typeface="Forte"/>
              </a:rPr>
              <a:t> </a:t>
            </a:r>
            <a:r>
              <a:rPr sz="1200" spc="-112" baseline="28000" dirty="0">
                <a:latin typeface="Forte"/>
                <a:cs typeface="Forte"/>
              </a:rPr>
              <a:t> </a:t>
            </a:r>
            <a:r>
              <a:rPr sz="1100" spc="40" dirty="0">
                <a:latin typeface="Tahoma" panose="020B0604030504040204"/>
                <a:cs typeface="Tahoma" panose="020B0604030504040204"/>
              </a:rPr>
              <a:t>=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1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073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741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,</a:t>
            </a:r>
            <a:r>
              <a:rPr sz="1100" i="1" spc="-1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824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states.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37465">
              <a:lnSpc>
                <a:spcPct val="100000"/>
              </a:lnSpc>
              <a:spcBef>
                <a:spcPts val="230"/>
              </a:spcBef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Individuals 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relations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297180" marR="19685" indent="-142240">
              <a:lnSpc>
                <a:spcPct val="103000"/>
              </a:lnSpc>
              <a:spcBef>
                <a:spcPts val="180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There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feature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f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each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relationship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each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tuple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of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individuals.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297180" marR="508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Often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agent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can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reason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without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kn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wing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individuals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when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there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infinitely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many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indivi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duals.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13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15129"/>
            <a:ext cx="4419498" cy="261610"/>
          </a:xfrm>
        </p:spPr>
        <p:txBody>
          <a:bodyPr/>
          <a:lstStyle/>
          <a:p>
            <a:r>
              <a:rPr lang="en-US" dirty="0" smtClean="0"/>
              <a:t>What is Intelligence? Turing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148" y="934679"/>
            <a:ext cx="3911803" cy="1661993"/>
          </a:xfrm>
        </p:spPr>
        <p:txBody>
          <a:bodyPr/>
          <a:lstStyle/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An “imitation game”.</a:t>
            </a:r>
            <a:endParaRPr lang="en-US" dirty="0" smtClean="0"/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An interrogator asks a “witness” questions.</a:t>
            </a:r>
            <a:endParaRPr lang="en-US" dirty="0" smtClean="0"/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If the interrogator cannot distinguish the witness from a human, the witness is intelligent.</a:t>
            </a:r>
            <a:endParaRPr lang="en-US" dirty="0" smtClean="0"/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28600" indent="-22860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/>
              <a:t> Although it gives a way to recognize an intelligent machine, it suggests no way to create one.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39"/>
    </mc:Choice>
    <mc:Fallback>
      <p:transition spd="slow" advTm="6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5" dirty="0"/>
              <a:t>Planning</a:t>
            </a:r>
            <a:r>
              <a:rPr spc="5" dirty="0"/>
              <a:t> </a:t>
            </a:r>
            <a:r>
              <a:rPr spc="-125" dirty="0"/>
              <a:t>h</a:t>
            </a:r>
            <a:r>
              <a:rPr spc="-165" dirty="0"/>
              <a:t>o</a:t>
            </a:r>
            <a:r>
              <a:rPr spc="-75" dirty="0"/>
              <a:t>rizon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261160"/>
            <a:ext cx="479425" cy="181610"/>
          </a:xfrm>
          <a:custGeom>
            <a:avLst/>
            <a:gdLst/>
            <a:ahLst/>
            <a:cxnLst/>
            <a:rect l="l" t="t" r="r" b="b"/>
            <a:pathLst>
              <a:path w="479425" h="181609">
                <a:moveTo>
                  <a:pt x="0" y="181356"/>
                </a:moveTo>
                <a:lnTo>
                  <a:pt x="479386" y="181356"/>
                </a:lnTo>
                <a:lnTo>
                  <a:pt x="47938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872919"/>
            <a:ext cx="3840479" cy="582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...h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lo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oks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future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when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deciding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do.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347980">
              <a:lnSpc>
                <a:spcPct val="100000"/>
              </a:lnSpc>
              <a:spcBef>
                <a:spcPts val="300"/>
              </a:spcBef>
            </a:pP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Static: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not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change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1482585"/>
            <a:ext cx="839469" cy="211454"/>
          </a:xfrm>
          <a:custGeom>
            <a:avLst/>
            <a:gdLst/>
            <a:ahLst/>
            <a:cxnLst/>
            <a:rect l="l" t="t" r="r" b="b"/>
            <a:pathLst>
              <a:path w="839469" h="211455">
                <a:moveTo>
                  <a:pt x="0" y="210870"/>
                </a:moveTo>
                <a:lnTo>
                  <a:pt x="839419" y="210870"/>
                </a:lnTo>
                <a:lnTo>
                  <a:pt x="839419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4626" y="1482585"/>
            <a:ext cx="350012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fixed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finite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nu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er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time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steps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7326" y="1887474"/>
            <a:ext cx="1058545" cy="211454"/>
          </a:xfrm>
          <a:custGeom>
            <a:avLst/>
            <a:gdLst/>
            <a:ahLst/>
            <a:cxnLst/>
            <a:rect l="l" t="t" r="r" b="b"/>
            <a:pathLst>
              <a:path w="1058545" h="211455">
                <a:moveTo>
                  <a:pt x="0" y="210870"/>
                </a:moveTo>
                <a:lnTo>
                  <a:pt x="1058456" y="210870"/>
                </a:lnTo>
                <a:lnTo>
                  <a:pt x="105845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57326" y="1887474"/>
            <a:ext cx="340106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Indefinite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stage: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finite,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but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not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626" y="2087559"/>
            <a:ext cx="23069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redetermined,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num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time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steps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57326" y="2292350"/>
            <a:ext cx="916305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Infinite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sta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1200" spc="-114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10335" y="2308984"/>
            <a:ext cx="22440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plans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going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rever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626" y="2492448"/>
            <a:ext cx="11328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(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cess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riented)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1" name="Audio 20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789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5" dirty="0"/>
              <a:t>Uncertain</a:t>
            </a:r>
            <a:r>
              <a:rPr spc="-10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422273"/>
            <a:ext cx="1034415" cy="211454"/>
          </a:xfrm>
          <a:custGeom>
            <a:avLst/>
            <a:gdLst/>
            <a:ahLst/>
            <a:cxnLst/>
            <a:rect l="l" t="t" r="r" b="b"/>
            <a:pathLst>
              <a:path w="1034414" h="211455">
                <a:moveTo>
                  <a:pt x="0" y="210870"/>
                </a:moveTo>
                <a:lnTo>
                  <a:pt x="1034161" y="210870"/>
                </a:lnTo>
                <a:lnTo>
                  <a:pt x="1034161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1034031"/>
            <a:ext cx="3768090" cy="599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There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dimensions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each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dimension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 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have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347980">
              <a:lnSpc>
                <a:spcPct val="100000"/>
              </a:lnSpc>
              <a:spcBef>
                <a:spcPts val="300"/>
              </a:spcBef>
            </a:pP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No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ows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wh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ich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rld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true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1683766"/>
            <a:ext cx="1535430" cy="211454"/>
          </a:xfrm>
          <a:custGeom>
            <a:avLst/>
            <a:gdLst/>
            <a:ahLst/>
            <a:cxnLst/>
            <a:rect l="l" t="t" r="r" b="b"/>
            <a:pathLst>
              <a:path w="1535430" h="211455">
                <a:moveTo>
                  <a:pt x="0" y="210870"/>
                </a:moveTo>
                <a:lnTo>
                  <a:pt x="1534947" y="210870"/>
                </a:lnTo>
                <a:lnTo>
                  <a:pt x="1534947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44626" y="1683766"/>
            <a:ext cx="3554095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Disjunctive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set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rlds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ossible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44626" y="2088642"/>
            <a:ext cx="3511550" cy="37782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Probabilistic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uncertain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robabili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distribution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over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rlds.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125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Why</a:t>
            </a:r>
            <a:r>
              <a:rPr spc="5" dirty="0"/>
              <a:t> </a:t>
            </a:r>
            <a:r>
              <a:rPr spc="-50" dirty="0"/>
              <a:t>Probabili</a:t>
            </a:r>
            <a:r>
              <a:rPr spc="-85" dirty="0"/>
              <a:t>t</a:t>
            </a:r>
            <a:r>
              <a:rPr spc="-75" dirty="0"/>
              <a:t>y?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4626" y="654618"/>
            <a:ext cx="3536315" cy="2426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73100">
              <a:lnSpc>
                <a:spcPct val="115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Agents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need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act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even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5" dirty="0">
                <a:latin typeface="Tahoma" panose="020B0604030504040204"/>
                <a:cs typeface="Tahoma" panose="020B0604030504040204"/>
              </a:rPr>
              <a:t>if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uncertain.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Predictions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ne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ded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decide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do: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21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definitive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redictions:</a:t>
            </a:r>
            <a:r>
              <a:rPr sz="1100" spc="1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will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run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over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tom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rr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w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disjunctions:</a:t>
            </a:r>
            <a:r>
              <a:rPr sz="1100" spc="1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c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reful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will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un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over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309880" marR="2667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point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robabilities:</a:t>
            </a:r>
            <a:r>
              <a:rPr sz="1100" spc="14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robabili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will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run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over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 tom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rr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75" dirty="0">
                <a:latin typeface="Tahoma" panose="020B0604030504040204"/>
                <a:cs typeface="Tahoma" panose="020B0604030504040204"/>
              </a:rPr>
              <a:t>w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is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0.002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if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c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reful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and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0.05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if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re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not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c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reful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309880" marR="508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robabili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70" dirty="0">
                <a:latin typeface="Tahoma" panose="020B0604030504040204"/>
                <a:cs typeface="Tahoma" panose="020B0604030504040204"/>
              </a:rPr>
              <a:t>ranges:</a:t>
            </a:r>
            <a:r>
              <a:rPr sz="1100" spc="1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5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ou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will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0" dirty="0">
                <a:latin typeface="Tahoma" panose="020B0604030504040204"/>
                <a:cs typeface="Tahoma" panose="020B0604030504040204"/>
              </a:rPr>
              <a:t>b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run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over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latin typeface="Tahoma" panose="020B0604030504040204"/>
                <a:cs typeface="Tahoma" panose="020B0604030504040204"/>
              </a:rPr>
              <a:t>with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80" dirty="0">
                <a:latin typeface="Tahoma" panose="020B0604030504040204"/>
                <a:cs typeface="Tahoma" panose="020B0604030504040204"/>
              </a:rPr>
              <a:t>p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robabili</a:t>
            </a:r>
            <a:r>
              <a:rPr sz="1100" spc="-55" dirty="0">
                <a:latin typeface="Tahoma" panose="020B0604030504040204"/>
                <a:cs typeface="Tahoma" panose="020B0604030504040204"/>
              </a:rPr>
              <a:t>t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y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in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range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5" dirty="0">
                <a:latin typeface="Tahoma" panose="020B0604030504040204"/>
                <a:cs typeface="Tahoma" panose="020B0604030504040204"/>
              </a:rPr>
              <a:t>[0.001,0.34]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2700" marR="146050">
              <a:lnSpc>
                <a:spcPct val="100000"/>
              </a:lnSpc>
              <a:spcBef>
                <a:spcPts val="320"/>
              </a:spcBef>
            </a:pPr>
            <a:r>
              <a:rPr sz="1200" spc="-25" dirty="0">
                <a:latin typeface="Tahoma" panose="020B0604030504040204"/>
                <a:cs typeface="Tahoma" panose="020B0604030504040204"/>
              </a:rPr>
              <a:t>Acting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gambling:</a:t>
            </a:r>
            <a:r>
              <a:rPr sz="1200" spc="1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don’t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use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robabilities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will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los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those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do.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49910">
              <a:lnSpc>
                <a:spcPct val="100000"/>
              </a:lnSpc>
              <a:spcBef>
                <a:spcPts val="300"/>
              </a:spcBef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Probabilities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rned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data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ri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wledge.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40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0" dirty="0"/>
              <a:t>Uncertain</a:t>
            </a:r>
            <a:r>
              <a:rPr spc="5" dirty="0"/>
              <a:t> </a:t>
            </a:r>
            <a:r>
              <a:rPr spc="-105" dirty="0"/>
              <a:t>dynamics</a:t>
            </a:r>
            <a:endParaRPr spc="-10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636941"/>
            <a:ext cx="894715" cy="181610"/>
          </a:xfrm>
          <a:custGeom>
            <a:avLst/>
            <a:gdLst/>
            <a:ahLst/>
            <a:cxnLst/>
            <a:rect l="l" t="t" r="r" b="b"/>
            <a:pathLst>
              <a:path w="894715" h="181610">
                <a:moveTo>
                  <a:pt x="0" y="181356"/>
                </a:moveTo>
                <a:lnTo>
                  <a:pt x="894689" y="181356"/>
                </a:lnTo>
                <a:lnTo>
                  <a:pt x="89468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7326" y="2041829"/>
            <a:ext cx="716280" cy="181610"/>
          </a:xfrm>
          <a:custGeom>
            <a:avLst/>
            <a:gdLst/>
            <a:ahLst/>
            <a:cxnLst/>
            <a:rect l="l" t="t" r="r" b="b"/>
            <a:pathLst>
              <a:path w="716280" h="181610">
                <a:moveTo>
                  <a:pt x="0" y="181356"/>
                </a:moveTo>
                <a:lnTo>
                  <a:pt x="715886" y="181356"/>
                </a:lnTo>
                <a:lnTo>
                  <a:pt x="715886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05130">
              <a:lnSpc>
                <a:spcPct val="100000"/>
              </a:lnSpc>
            </a:pPr>
            <a:r>
              <a:rPr spc="-80" dirty="0"/>
              <a:t>If</a:t>
            </a:r>
            <a:r>
              <a:rPr spc="10" dirty="0"/>
              <a:t> </a:t>
            </a:r>
            <a:r>
              <a:rPr spc="-75" dirty="0"/>
              <a:t>an</a:t>
            </a:r>
            <a:r>
              <a:rPr spc="15" dirty="0"/>
              <a:t> </a:t>
            </a:r>
            <a:r>
              <a:rPr spc="-70" dirty="0"/>
              <a:t>agent</a:t>
            </a:r>
            <a:r>
              <a:rPr spc="10" dirty="0"/>
              <a:t> </a:t>
            </a:r>
            <a:r>
              <a:rPr spc="-80" dirty="0"/>
              <a:t>knew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20" dirty="0"/>
              <a:t>initial</a:t>
            </a:r>
            <a:r>
              <a:rPr spc="15" dirty="0"/>
              <a:t> </a:t>
            </a:r>
            <a:r>
              <a:rPr spc="-50" dirty="0"/>
              <a:t>sta</a:t>
            </a:r>
            <a:r>
              <a:rPr spc="15" dirty="0"/>
              <a:t>t</a:t>
            </a:r>
            <a:r>
              <a:rPr spc="-114" dirty="0"/>
              <a:t>e</a:t>
            </a:r>
            <a:r>
              <a:rPr spc="15" dirty="0"/>
              <a:t> </a:t>
            </a:r>
            <a:r>
              <a:rPr spc="-75" dirty="0"/>
              <a:t>and</a:t>
            </a:r>
            <a:r>
              <a:rPr spc="10" dirty="0"/>
              <a:t> </a:t>
            </a:r>
            <a:r>
              <a:rPr spc="-25" dirty="0"/>
              <a:t>its</a:t>
            </a:r>
            <a:r>
              <a:rPr spc="15" dirty="0"/>
              <a:t> </a:t>
            </a:r>
            <a:r>
              <a:rPr spc="-45" dirty="0"/>
              <a:t>action,</a:t>
            </a:r>
            <a:r>
              <a:rPr spc="10" dirty="0"/>
              <a:t> </a:t>
            </a:r>
            <a:r>
              <a:rPr spc="-55" dirty="0"/>
              <a:t>could</a:t>
            </a:r>
            <a:r>
              <a:rPr spc="15" dirty="0"/>
              <a:t> </a:t>
            </a:r>
            <a:r>
              <a:rPr dirty="0"/>
              <a:t>i</a:t>
            </a:r>
            <a:r>
              <a:rPr spc="20" dirty="0"/>
              <a:t>t</a:t>
            </a:r>
            <a:r>
              <a:rPr spc="15" dirty="0"/>
              <a:t> </a:t>
            </a:r>
            <a:r>
              <a:rPr spc="-105" dirty="0"/>
              <a:t>p</a:t>
            </a:r>
            <a:r>
              <a:rPr spc="-40" dirty="0"/>
              <a:t>redict</a:t>
            </a:r>
            <a:r>
              <a:rPr spc="10" dirty="0"/>
              <a:t> </a:t>
            </a:r>
            <a:r>
              <a:rPr spc="-60" dirty="0"/>
              <a:t>the</a:t>
            </a:r>
            <a:r>
              <a:rPr spc="15" dirty="0"/>
              <a:t> </a:t>
            </a:r>
            <a:r>
              <a:rPr spc="-45" dirty="0"/>
              <a:t>resulti</a:t>
            </a:r>
            <a:r>
              <a:rPr spc="-80" dirty="0"/>
              <a:t>ng</a:t>
            </a:r>
            <a:r>
              <a:rPr spc="10" dirty="0"/>
              <a:t> </a:t>
            </a:r>
            <a:r>
              <a:rPr spc="-45" dirty="0"/>
              <a:t>state?</a:t>
            </a:r>
            <a:endParaRPr spc="-45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35" dirty="0"/>
              <a:t>The</a:t>
            </a:r>
            <a:r>
              <a:rPr spc="10" dirty="0"/>
              <a:t> </a:t>
            </a:r>
            <a:r>
              <a:rPr spc="-65" dirty="0"/>
              <a:t>dynamics</a:t>
            </a:r>
            <a:r>
              <a:rPr spc="15" dirty="0"/>
              <a:t> </a:t>
            </a:r>
            <a:r>
              <a:rPr spc="-65" dirty="0"/>
              <a:t>can</a:t>
            </a:r>
            <a:r>
              <a:rPr spc="15" dirty="0"/>
              <a:t> </a:t>
            </a:r>
            <a:r>
              <a:rPr spc="-40" dirty="0"/>
              <a:t>b</a:t>
            </a:r>
            <a:r>
              <a:rPr spc="-114" dirty="0"/>
              <a:t>e:</a:t>
            </a:r>
            <a:endParaRPr spc="-114" dirty="0"/>
          </a:p>
          <a:p>
            <a:pPr marL="309880" marR="5080" indent="37465">
              <a:lnSpc>
                <a:spcPct val="100000"/>
              </a:lnSpc>
              <a:spcBef>
                <a:spcPts val="300"/>
              </a:spcBef>
            </a:pPr>
            <a:r>
              <a:rPr spc="-40" dirty="0">
                <a:solidFill>
                  <a:srgbClr val="B20000"/>
                </a:solidFill>
              </a:rPr>
              <a:t>Deterministic</a:t>
            </a:r>
            <a:r>
              <a:rPr spc="-80" dirty="0">
                <a:solidFill>
                  <a:srgbClr val="B20000"/>
                </a:solidFill>
              </a:rPr>
              <a:t> </a:t>
            </a:r>
            <a:r>
              <a:rPr spc="-105" dirty="0"/>
              <a:t>:</a:t>
            </a:r>
            <a:r>
              <a:rPr spc="14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55" dirty="0"/>
              <a:t>resulting</a:t>
            </a:r>
            <a:r>
              <a:rPr spc="10" dirty="0"/>
              <a:t> </a:t>
            </a:r>
            <a:r>
              <a:rPr spc="-50" dirty="0"/>
              <a:t>state</a:t>
            </a:r>
            <a:r>
              <a:rPr spc="15" dirty="0"/>
              <a:t> </a:t>
            </a:r>
            <a:r>
              <a:rPr spc="-45" dirty="0"/>
              <a:t>is</a:t>
            </a:r>
            <a:r>
              <a:rPr spc="15" dirty="0"/>
              <a:t> </a:t>
            </a:r>
            <a:r>
              <a:rPr spc="-70" dirty="0"/>
              <a:t>determined</a:t>
            </a:r>
            <a:r>
              <a:rPr spc="15" dirty="0"/>
              <a:t> </a:t>
            </a:r>
            <a:r>
              <a:rPr spc="-60" dirty="0"/>
              <a:t>from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-40" dirty="0"/>
              <a:t> action</a:t>
            </a:r>
            <a:r>
              <a:rPr spc="10" dirty="0"/>
              <a:t> </a:t>
            </a:r>
            <a:r>
              <a:rPr spc="-75" dirty="0"/>
              <a:t>and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50" dirty="0"/>
              <a:t>state</a:t>
            </a:r>
            <a:endParaRPr spc="-50" dirty="0"/>
          </a:p>
          <a:p>
            <a:pPr marL="309880" marR="344805" indent="37465">
              <a:lnSpc>
                <a:spcPct val="100000"/>
              </a:lnSpc>
              <a:spcBef>
                <a:spcPts val="300"/>
              </a:spcBef>
            </a:pPr>
            <a:r>
              <a:rPr spc="-25" dirty="0">
                <a:solidFill>
                  <a:srgbClr val="B20000"/>
                </a:solidFill>
              </a:rPr>
              <a:t>St</a:t>
            </a:r>
            <a:r>
              <a:rPr dirty="0">
                <a:solidFill>
                  <a:srgbClr val="B20000"/>
                </a:solidFill>
              </a:rPr>
              <a:t>o</a:t>
            </a:r>
            <a:r>
              <a:rPr spc="-45" dirty="0">
                <a:solidFill>
                  <a:srgbClr val="B20000"/>
                </a:solidFill>
              </a:rPr>
              <a:t>chastic</a:t>
            </a:r>
            <a:r>
              <a:rPr spc="-75" dirty="0">
                <a:solidFill>
                  <a:srgbClr val="B20000"/>
                </a:solidFill>
              </a:rPr>
              <a:t> </a:t>
            </a:r>
            <a:r>
              <a:rPr spc="-105" dirty="0"/>
              <a:t>:</a:t>
            </a:r>
            <a:r>
              <a:rPr spc="145" dirty="0"/>
              <a:t> </a:t>
            </a:r>
            <a:r>
              <a:rPr spc="-70" dirty="0"/>
              <a:t>there</a:t>
            </a:r>
            <a:r>
              <a:rPr spc="15" dirty="0"/>
              <a:t> </a:t>
            </a:r>
            <a:r>
              <a:rPr spc="-45" dirty="0"/>
              <a:t>is</a:t>
            </a:r>
            <a:r>
              <a:rPr spc="10" dirty="0"/>
              <a:t> </a:t>
            </a:r>
            <a:r>
              <a:rPr spc="-45" dirty="0"/>
              <a:t>uncertain</a:t>
            </a:r>
            <a:r>
              <a:rPr spc="-70" dirty="0"/>
              <a:t>ty</a:t>
            </a:r>
            <a:r>
              <a:rPr spc="15" dirty="0"/>
              <a:t> </a:t>
            </a:r>
            <a:r>
              <a:rPr spc="-70" dirty="0"/>
              <a:t>a</a:t>
            </a:r>
            <a:r>
              <a:rPr spc="-45" dirty="0"/>
              <a:t>bout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55" dirty="0"/>
              <a:t>resulting</a:t>
            </a:r>
            <a:r>
              <a:rPr spc="-40" dirty="0"/>
              <a:t> </a:t>
            </a:r>
            <a:r>
              <a:rPr spc="-45" dirty="0"/>
              <a:t>state.</a:t>
            </a:r>
            <a:endParaRPr spc="-45" dirty="0"/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21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10" dirty="0"/>
              <a:t>Sensing</a:t>
            </a:r>
            <a:r>
              <a:rPr spc="10" dirty="0"/>
              <a:t> </a:t>
            </a:r>
            <a:r>
              <a:rPr spc="-75" dirty="0"/>
              <a:t>Uncertain</a:t>
            </a:r>
            <a:r>
              <a:rPr spc="-10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515059"/>
            <a:ext cx="1061085" cy="211454"/>
          </a:xfrm>
          <a:custGeom>
            <a:avLst/>
            <a:gdLst/>
            <a:ahLst/>
            <a:cxnLst/>
            <a:rect l="l" t="t" r="r" b="b"/>
            <a:pathLst>
              <a:path w="1061085" h="211455">
                <a:moveTo>
                  <a:pt x="0" y="210870"/>
                </a:moveTo>
                <a:lnTo>
                  <a:pt x="1060653" y="210870"/>
                </a:lnTo>
                <a:lnTo>
                  <a:pt x="1060653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7326" y="1919947"/>
            <a:ext cx="1271905" cy="211454"/>
          </a:xfrm>
          <a:custGeom>
            <a:avLst/>
            <a:gdLst/>
            <a:ahLst/>
            <a:cxnLst/>
            <a:rect l="l" t="t" r="r" b="b"/>
            <a:pathLst>
              <a:path w="1271905" h="211455">
                <a:moveTo>
                  <a:pt x="0" y="210870"/>
                </a:moveTo>
                <a:lnTo>
                  <a:pt x="1271879" y="210870"/>
                </a:lnTo>
                <a:lnTo>
                  <a:pt x="1271879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1582" rIns="0" bIns="0" rtlCol="0">
            <a:spAutoFit/>
          </a:bodyPr>
          <a:lstStyle/>
          <a:p>
            <a:pPr marL="12700" marR="673735">
              <a:lnSpc>
                <a:spcPct val="100000"/>
              </a:lnSpc>
            </a:pPr>
            <a:r>
              <a:rPr spc="-55" dirty="0"/>
              <a:t>Whether</a:t>
            </a:r>
            <a:r>
              <a:rPr spc="10" dirty="0"/>
              <a:t> </a:t>
            </a:r>
            <a:r>
              <a:rPr spc="-75" dirty="0"/>
              <a:t>an</a:t>
            </a:r>
            <a:r>
              <a:rPr spc="15" dirty="0"/>
              <a:t> </a:t>
            </a:r>
            <a:r>
              <a:rPr spc="-70" dirty="0"/>
              <a:t>agent</a:t>
            </a:r>
            <a:r>
              <a:rPr spc="10" dirty="0"/>
              <a:t> </a:t>
            </a:r>
            <a:r>
              <a:rPr spc="-65" dirty="0"/>
              <a:t>can</a:t>
            </a:r>
            <a:r>
              <a:rPr spc="15" dirty="0"/>
              <a:t> </a:t>
            </a:r>
            <a:r>
              <a:rPr spc="-65" dirty="0"/>
              <a:t>de</a:t>
            </a:r>
            <a:r>
              <a:rPr spc="-45" dirty="0"/>
              <a:t>t</a:t>
            </a:r>
            <a:r>
              <a:rPr spc="-75" dirty="0"/>
              <a:t>ermine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50" dirty="0"/>
              <a:t>state</a:t>
            </a:r>
            <a:r>
              <a:rPr spc="15" dirty="0"/>
              <a:t> </a:t>
            </a:r>
            <a:r>
              <a:rPr spc="-60" dirty="0"/>
              <a:t>from</a:t>
            </a:r>
            <a:r>
              <a:rPr spc="15" dirty="0"/>
              <a:t> </a:t>
            </a:r>
            <a:r>
              <a:rPr spc="-25" dirty="0"/>
              <a:t>its </a:t>
            </a:r>
            <a:r>
              <a:rPr spc="-70" dirty="0"/>
              <a:t>observations:</a:t>
            </a:r>
            <a:endParaRPr spc="-70" dirty="0"/>
          </a:p>
          <a:p>
            <a:pPr marL="309880" marR="5080" indent="37465">
              <a:lnSpc>
                <a:spcPct val="100000"/>
              </a:lnSpc>
              <a:spcBef>
                <a:spcPts val="300"/>
              </a:spcBef>
            </a:pPr>
            <a:r>
              <a:rPr dirty="0">
                <a:solidFill>
                  <a:srgbClr val="B20000"/>
                </a:solidFill>
              </a:rPr>
              <a:t>F</a:t>
            </a:r>
            <a:r>
              <a:rPr spc="-60" dirty="0">
                <a:solidFill>
                  <a:srgbClr val="B20000"/>
                </a:solidFill>
              </a:rPr>
              <a:t>ully-observable</a:t>
            </a:r>
            <a:r>
              <a:rPr spc="-75" dirty="0">
                <a:solidFill>
                  <a:srgbClr val="B20000"/>
                </a:solidFill>
              </a:rPr>
              <a:t> </a:t>
            </a:r>
            <a:r>
              <a:rPr spc="-105" dirty="0"/>
              <a:t>:</a:t>
            </a:r>
            <a:r>
              <a:rPr spc="14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70" dirty="0"/>
              <a:t>agent</a:t>
            </a:r>
            <a:r>
              <a:rPr spc="10" dirty="0"/>
              <a:t> </a:t>
            </a:r>
            <a:r>
              <a:rPr spc="-65" dirty="0"/>
              <a:t>can</a:t>
            </a:r>
            <a:r>
              <a:rPr spc="15" dirty="0"/>
              <a:t> </a:t>
            </a:r>
            <a:r>
              <a:rPr spc="-80" dirty="0"/>
              <a:t>observe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50" dirty="0"/>
              <a:t>state</a:t>
            </a:r>
            <a:r>
              <a:rPr spc="15" dirty="0"/>
              <a:t> </a:t>
            </a:r>
            <a:r>
              <a:rPr spc="-50" dirty="0"/>
              <a:t>of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-40" dirty="0"/>
              <a:t> </a:t>
            </a:r>
            <a:r>
              <a:rPr spc="-120" dirty="0"/>
              <a:t>wo</a:t>
            </a:r>
            <a:r>
              <a:rPr spc="-35" dirty="0"/>
              <a:t>rld.</a:t>
            </a:r>
            <a:endParaRPr spc="-35" dirty="0"/>
          </a:p>
          <a:p>
            <a:pPr marL="309880" marR="41910" indent="37465">
              <a:lnSpc>
                <a:spcPct val="100000"/>
              </a:lnSpc>
              <a:spcBef>
                <a:spcPts val="300"/>
              </a:spcBef>
            </a:pPr>
            <a:r>
              <a:rPr spc="40" dirty="0">
                <a:solidFill>
                  <a:srgbClr val="B20000"/>
                </a:solidFill>
              </a:rPr>
              <a:t>P</a:t>
            </a:r>
            <a:r>
              <a:rPr spc="-114" dirty="0">
                <a:solidFill>
                  <a:srgbClr val="B20000"/>
                </a:solidFill>
              </a:rPr>
              <a:t>a</a:t>
            </a:r>
            <a:r>
              <a:rPr spc="-55" dirty="0">
                <a:solidFill>
                  <a:srgbClr val="B20000"/>
                </a:solidFill>
              </a:rPr>
              <a:t>rtially-observable</a:t>
            </a:r>
            <a:r>
              <a:rPr spc="-85" dirty="0">
                <a:solidFill>
                  <a:srgbClr val="B20000"/>
                </a:solidFill>
              </a:rPr>
              <a:t> </a:t>
            </a:r>
            <a:r>
              <a:rPr spc="-105" dirty="0"/>
              <a:t>:</a:t>
            </a:r>
            <a:r>
              <a:rPr spc="145" dirty="0"/>
              <a:t> </a:t>
            </a:r>
            <a:r>
              <a:rPr spc="-70" dirty="0"/>
              <a:t>there</a:t>
            </a:r>
            <a:r>
              <a:rPr spc="10" dirty="0"/>
              <a:t> </a:t>
            </a:r>
            <a:r>
              <a:rPr spc="-65" dirty="0"/>
              <a:t>can</a:t>
            </a:r>
            <a:r>
              <a:rPr spc="15" dirty="0"/>
              <a:t> </a:t>
            </a:r>
            <a:r>
              <a:rPr spc="-40" dirty="0"/>
              <a:t>b</a:t>
            </a:r>
            <a:r>
              <a:rPr spc="-114" dirty="0"/>
              <a:t>e</a:t>
            </a:r>
            <a:r>
              <a:rPr spc="10" dirty="0"/>
              <a:t> </a:t>
            </a:r>
            <a:r>
              <a:rPr spc="-80" dirty="0"/>
              <a:t>a</a:t>
            </a:r>
            <a:r>
              <a:rPr spc="15" dirty="0"/>
              <a:t> </a:t>
            </a:r>
            <a:r>
              <a:rPr spc="-80" dirty="0"/>
              <a:t>num</a:t>
            </a:r>
            <a:r>
              <a:rPr spc="-40" dirty="0"/>
              <a:t>b</a:t>
            </a:r>
            <a:r>
              <a:rPr spc="-75" dirty="0"/>
              <a:t>er</a:t>
            </a:r>
            <a:r>
              <a:rPr spc="15" dirty="0"/>
              <a:t> </a:t>
            </a:r>
            <a:r>
              <a:rPr spc="-55" dirty="0"/>
              <a:t>states</a:t>
            </a:r>
            <a:r>
              <a:rPr spc="15" dirty="0"/>
              <a:t> </a:t>
            </a:r>
            <a:r>
              <a:rPr spc="-30" dirty="0"/>
              <a:t>that</a:t>
            </a:r>
            <a:r>
              <a:rPr spc="-20" dirty="0"/>
              <a:t> </a:t>
            </a:r>
            <a:r>
              <a:rPr spc="-114" dirty="0"/>
              <a:t>a</a:t>
            </a:r>
            <a:r>
              <a:rPr spc="-75" dirty="0"/>
              <a:t>re</a:t>
            </a:r>
            <a:r>
              <a:rPr spc="10" dirty="0"/>
              <a:t> </a:t>
            </a:r>
            <a:r>
              <a:rPr spc="-40" dirty="0"/>
              <a:t>p</a:t>
            </a:r>
            <a:r>
              <a:rPr spc="-55" dirty="0"/>
              <a:t>ossibl</a:t>
            </a:r>
            <a:r>
              <a:rPr spc="-114" dirty="0"/>
              <a:t>e</a:t>
            </a:r>
            <a:r>
              <a:rPr spc="10" dirty="0"/>
              <a:t> </a:t>
            </a:r>
            <a:r>
              <a:rPr spc="-70" dirty="0"/>
              <a:t>given</a:t>
            </a:r>
            <a:r>
              <a:rPr spc="10" dirty="0"/>
              <a:t> </a:t>
            </a:r>
            <a:r>
              <a:rPr spc="-60" dirty="0"/>
              <a:t>the</a:t>
            </a:r>
            <a:r>
              <a:rPr spc="15" dirty="0"/>
              <a:t> </a:t>
            </a:r>
            <a:r>
              <a:rPr spc="-50" dirty="0"/>
              <a:t>agent’s</a:t>
            </a:r>
            <a:r>
              <a:rPr spc="10" dirty="0"/>
              <a:t> </a:t>
            </a:r>
            <a:r>
              <a:rPr spc="-60" dirty="0"/>
              <a:t>observations.</a:t>
            </a:r>
            <a:endParaRPr spc="-60" dirty="0"/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6468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Goal</a:t>
            </a:r>
            <a:r>
              <a:rPr spc="-85" dirty="0"/>
              <a:t>s</a:t>
            </a:r>
            <a:r>
              <a:rPr spc="10" dirty="0"/>
              <a:t> </a:t>
            </a:r>
            <a:r>
              <a:rPr spc="-170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110" dirty="0"/>
              <a:t>complex</a:t>
            </a:r>
            <a:r>
              <a:rPr dirty="0"/>
              <a:t> </a:t>
            </a:r>
            <a:r>
              <a:rPr spc="-160" dirty="0"/>
              <a:t>p</a:t>
            </a:r>
            <a:r>
              <a:rPr spc="-130" dirty="0"/>
              <a:t>references</a:t>
            </a:r>
            <a:endParaRPr spc="-13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044194"/>
            <a:ext cx="1143000" cy="211454"/>
          </a:xfrm>
          <a:custGeom>
            <a:avLst/>
            <a:gdLst/>
            <a:ahLst/>
            <a:cxnLst/>
            <a:rect l="l" t="t" r="r" b="b"/>
            <a:pathLst>
              <a:path w="1143000" h="211455">
                <a:moveTo>
                  <a:pt x="0" y="210870"/>
                </a:moveTo>
                <a:lnTo>
                  <a:pt x="1142492" y="210870"/>
                </a:lnTo>
                <a:lnTo>
                  <a:pt x="114249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1044194"/>
            <a:ext cx="1143000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achievement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6715" y="1060828"/>
            <a:ext cx="21748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goal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achieve.</a:t>
            </a:r>
            <a:r>
              <a:rPr sz="1200" spc="1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This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626" y="1244292"/>
            <a:ext cx="152654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logical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rmula.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451190"/>
            <a:ext cx="1311275" cy="211454"/>
          </a:xfrm>
          <a:custGeom>
            <a:avLst/>
            <a:gdLst/>
            <a:ahLst/>
            <a:cxnLst/>
            <a:rect l="l" t="t" r="r" b="b"/>
            <a:pathLst>
              <a:path w="1311275" h="211455">
                <a:moveTo>
                  <a:pt x="0" y="210870"/>
                </a:moveTo>
                <a:lnTo>
                  <a:pt x="1310982" y="210870"/>
                </a:lnTo>
                <a:lnTo>
                  <a:pt x="131098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7326" y="1451190"/>
            <a:ext cx="13112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complex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references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111" y="1467812"/>
            <a:ext cx="18865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involve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tradeoffs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een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626" y="1653384"/>
            <a:ext cx="284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v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rious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desiderata,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erhaps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different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times.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845" y="1895276"/>
            <a:ext cx="9334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1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4658" y="1843366"/>
            <a:ext cx="464820" cy="172720"/>
          </a:xfrm>
          <a:custGeom>
            <a:avLst/>
            <a:gdLst/>
            <a:ahLst/>
            <a:cxnLst/>
            <a:rect l="l" t="t" r="r" b="b"/>
            <a:pathLst>
              <a:path w="464819" h="172719">
                <a:moveTo>
                  <a:pt x="0" y="172123"/>
                </a:moveTo>
                <a:lnTo>
                  <a:pt x="464616" y="172123"/>
                </a:lnTo>
                <a:lnTo>
                  <a:pt x="464616" y="0"/>
                </a:lnTo>
                <a:lnTo>
                  <a:pt x="0" y="0"/>
                </a:lnTo>
                <a:lnTo>
                  <a:pt x="0" y="17212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9919" y="1860611"/>
            <a:ext cx="1790064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rdinal</a:t>
            </a:r>
            <a:r>
              <a:rPr sz="1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only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the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rder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0" dirty="0">
                <a:latin typeface="Tahoma" panose="020B0604030504040204"/>
                <a:cs typeface="Tahoma" panose="020B0604030504040204"/>
              </a:rPr>
              <a:t>matters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845" y="2080048"/>
            <a:ext cx="9334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" spc="1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4658" y="2028139"/>
            <a:ext cx="523875" cy="172720"/>
          </a:xfrm>
          <a:custGeom>
            <a:avLst/>
            <a:gdLst/>
            <a:ahLst/>
            <a:cxnLst/>
            <a:rect l="l" t="t" r="r" b="b"/>
            <a:pathLst>
              <a:path w="523875" h="172719">
                <a:moveTo>
                  <a:pt x="0" y="172123"/>
                </a:moveTo>
                <a:lnTo>
                  <a:pt x="523494" y="172123"/>
                </a:lnTo>
                <a:lnTo>
                  <a:pt x="523494" y="0"/>
                </a:lnTo>
                <a:lnTo>
                  <a:pt x="0" y="0"/>
                </a:lnTo>
                <a:lnTo>
                  <a:pt x="0" y="172123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79919" y="2045396"/>
            <a:ext cx="2130425" cy="164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</a:t>
            </a:r>
            <a:r>
              <a:rPr sz="11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rdinal</a:t>
            </a:r>
            <a:r>
              <a:rPr sz="11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-50" dirty="0">
                <a:latin typeface="Tahoma" panose="020B0604030504040204"/>
                <a:cs typeface="Tahoma" panose="020B0604030504040204"/>
              </a:rPr>
              <a:t>absolute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60" dirty="0">
                <a:latin typeface="Tahoma" panose="020B0604030504040204"/>
                <a:cs typeface="Tahoma" panose="020B0604030504040204"/>
              </a:rPr>
              <a:t>values</a:t>
            </a:r>
            <a:r>
              <a:rPr sz="11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45" dirty="0">
                <a:latin typeface="Tahoma" panose="020B0604030504040204"/>
                <a:cs typeface="Tahoma" panose="020B0604030504040204"/>
              </a:rPr>
              <a:t>also</a:t>
            </a:r>
            <a:r>
              <a:rPr sz="11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-35" dirty="0">
                <a:latin typeface="Tahoma" panose="020B0604030504040204"/>
                <a:cs typeface="Tahoma" panose="020B0604030504040204"/>
              </a:rPr>
              <a:t>matter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57326" y="2240343"/>
            <a:ext cx="697230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007F00"/>
                </a:solidFill>
                <a:latin typeface="Tahoma" panose="020B0604030504040204"/>
                <a:cs typeface="Tahoma" panose="020B0604030504040204"/>
              </a:rPr>
              <a:t>Examples: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1076" y="2256965"/>
            <a:ext cx="22847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offee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delivery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ot,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medical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ct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987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5" dirty="0"/>
              <a:t>Single</a:t>
            </a:r>
            <a:r>
              <a:rPr spc="5" dirty="0"/>
              <a:t> </a:t>
            </a:r>
            <a:r>
              <a:rPr spc="-114" dirty="0"/>
              <a:t>agent</a:t>
            </a:r>
            <a:r>
              <a:rPr spc="5" dirty="0"/>
              <a:t> </a:t>
            </a:r>
            <a:r>
              <a:rPr spc="-165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75" dirty="0"/>
              <a:t>multiple</a:t>
            </a:r>
            <a:r>
              <a:rPr spc="15" dirty="0"/>
              <a:t> </a:t>
            </a:r>
            <a:r>
              <a:rPr spc="-140" dirty="0"/>
              <a:t>age</a:t>
            </a:r>
            <a:r>
              <a:rPr spc="-150" dirty="0"/>
              <a:t>n</a:t>
            </a:r>
            <a:r>
              <a:rPr spc="-70" dirty="0"/>
              <a:t>ts</a:t>
            </a:r>
            <a:endParaRPr spc="-7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155725"/>
            <a:ext cx="836294" cy="211454"/>
          </a:xfrm>
          <a:custGeom>
            <a:avLst/>
            <a:gdLst/>
            <a:ahLst/>
            <a:cxnLst/>
            <a:rect l="l" t="t" r="r" b="b"/>
            <a:pathLst>
              <a:path w="836294" h="211455">
                <a:moveTo>
                  <a:pt x="0" y="210870"/>
                </a:moveTo>
                <a:lnTo>
                  <a:pt x="836206" y="210870"/>
                </a:lnTo>
                <a:lnTo>
                  <a:pt x="83620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626" y="1155725"/>
            <a:ext cx="3487420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Single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agent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where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assumes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any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other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agents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rt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environment.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47294" y="1560614"/>
            <a:ext cx="3870325" cy="820419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09880" marR="347345" indent="37465">
              <a:lnSpc>
                <a:spcPct val="100000"/>
              </a:lnSpc>
            </a:pPr>
            <a:r>
              <a:rPr sz="1200" spc="-2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Multiple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ent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when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reasons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strategically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reasoning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other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Agents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have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their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wn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goals:</a:t>
            </a:r>
            <a:r>
              <a:rPr sz="1200" spc="1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erative,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com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etitive,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goals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inde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endent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each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other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172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0" dirty="0"/>
              <a:t>Le</a:t>
            </a:r>
            <a:r>
              <a:rPr spc="-145" dirty="0"/>
              <a:t>a</a:t>
            </a:r>
            <a:r>
              <a:rPr spc="-95" dirty="0"/>
              <a:t>rning</a:t>
            </a:r>
            <a:r>
              <a:rPr spc="5" dirty="0"/>
              <a:t> </a:t>
            </a:r>
            <a:r>
              <a:rPr spc="-100" dirty="0"/>
              <a:t>from</a:t>
            </a:r>
            <a:r>
              <a:rPr spc="5" dirty="0"/>
              <a:t> </a:t>
            </a:r>
            <a:r>
              <a:rPr spc="-135" dirty="0"/>
              <a:t>ex</a:t>
            </a:r>
            <a:r>
              <a:rPr spc="-100" dirty="0"/>
              <a:t>p</a:t>
            </a:r>
            <a:r>
              <a:rPr spc="-120" dirty="0"/>
              <a:t>erience</a:t>
            </a:r>
            <a:endParaRPr spc="-120" dirty="0"/>
          </a:p>
        </p:txBody>
      </p:sp>
      <p:sp>
        <p:nvSpPr>
          <p:cNvPr id="3" name="object 3"/>
          <p:cNvSpPr txBox="1"/>
          <p:nvPr/>
        </p:nvSpPr>
        <p:spPr>
          <a:xfrm>
            <a:off x="347294" y="1315755"/>
            <a:ext cx="27743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Whether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del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fully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ecified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ri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ri: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7326" y="1520545"/>
            <a:ext cx="1296035" cy="211454"/>
          </a:xfrm>
          <a:custGeom>
            <a:avLst/>
            <a:gdLst/>
            <a:ahLst/>
            <a:cxnLst/>
            <a:rect l="l" t="t" r="r" b="b"/>
            <a:pathLst>
              <a:path w="1296035" h="211455">
                <a:moveTo>
                  <a:pt x="0" y="210870"/>
                </a:moveTo>
                <a:lnTo>
                  <a:pt x="1295514" y="210870"/>
                </a:lnTo>
                <a:lnTo>
                  <a:pt x="129551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57326" y="1520545"/>
            <a:ext cx="129603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given.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57326" y="1782025"/>
            <a:ext cx="3240405" cy="211454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le</a:t>
            </a:r>
            <a:r>
              <a:rPr sz="1200" spc="-114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rned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data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past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211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45" dirty="0"/>
              <a:t>P</a:t>
            </a:r>
            <a:r>
              <a:rPr spc="-90" dirty="0"/>
              <a:t>erfect</a:t>
            </a:r>
            <a:r>
              <a:rPr spc="5" dirty="0"/>
              <a:t> </a:t>
            </a:r>
            <a:r>
              <a:rPr spc="-55" dirty="0"/>
              <a:t>rationali</a:t>
            </a:r>
            <a:r>
              <a:rPr spc="-90" dirty="0"/>
              <a:t>t</a:t>
            </a:r>
            <a:r>
              <a:rPr spc="-110" dirty="0"/>
              <a:t>y</a:t>
            </a:r>
            <a:r>
              <a:rPr spc="5" dirty="0"/>
              <a:t> </a:t>
            </a:r>
            <a:r>
              <a:rPr spc="-170" dirty="0"/>
              <a:t>o</a:t>
            </a:r>
            <a:r>
              <a:rPr spc="-65" dirty="0"/>
              <a:t>r</a:t>
            </a:r>
            <a:r>
              <a:rPr spc="5" dirty="0"/>
              <a:t> </a:t>
            </a:r>
            <a:r>
              <a:rPr spc="-70" dirty="0"/>
              <a:t>b</a:t>
            </a:r>
            <a:r>
              <a:rPr spc="-135" dirty="0"/>
              <a:t>ounded</a:t>
            </a:r>
            <a:r>
              <a:rPr spc="10" dirty="0"/>
              <a:t> </a:t>
            </a:r>
            <a:r>
              <a:rPr spc="-55" dirty="0"/>
              <a:t>rationali</a:t>
            </a:r>
            <a:r>
              <a:rPr spc="-90" dirty="0"/>
              <a:t>t</a:t>
            </a:r>
            <a:r>
              <a:rPr spc="-110" dirty="0"/>
              <a:t>y</a:t>
            </a:r>
            <a:endParaRPr spc="-11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1155725"/>
            <a:ext cx="1224915" cy="211454"/>
          </a:xfrm>
          <a:custGeom>
            <a:avLst/>
            <a:gdLst/>
            <a:ahLst/>
            <a:cxnLst/>
            <a:rect l="l" t="t" r="r" b="b"/>
            <a:pathLst>
              <a:path w="1224914" h="211455">
                <a:moveTo>
                  <a:pt x="0" y="210870"/>
                </a:moveTo>
                <a:lnTo>
                  <a:pt x="1224648" y="210870"/>
                </a:lnTo>
                <a:lnTo>
                  <a:pt x="1224648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626" y="1155725"/>
            <a:ext cx="3489960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erfect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can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determine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est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 course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action,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without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taking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into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account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limited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computational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resources.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44626" y="1744078"/>
            <a:ext cx="3296285" cy="5613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Bounded</a:t>
            </a:r>
            <a:r>
              <a:rPr sz="1200" spc="1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rationali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y: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agent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must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ma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decisions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ba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sed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its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erceptual,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computational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 mem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limitations.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1.2,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752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15129"/>
            <a:ext cx="4419498" cy="261610"/>
          </a:xfrm>
        </p:spPr>
        <p:txBody>
          <a:bodyPr/>
          <a:lstStyle/>
          <a:p>
            <a:r>
              <a:rPr lang="en-US" dirty="0" smtClean="0"/>
              <a:t>What is Intelligence?  </a:t>
            </a:r>
            <a:r>
              <a:rPr lang="en-US" dirty="0" err="1" smtClean="0"/>
              <a:t>Winograd</a:t>
            </a:r>
            <a:r>
              <a:rPr lang="en-US" dirty="0" smtClean="0"/>
              <a:t>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147" y="663575"/>
            <a:ext cx="3911803" cy="2585323"/>
          </a:xfrm>
        </p:spPr>
        <p:txBody>
          <a:bodyPr/>
          <a:lstStyle/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Involves asking a question that is logically ambiguous, but one in which people will know the answer based on their knowledge of the world.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tx2"/>
              </a:buClr>
              <a:buSzPct val="150000"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“The city council refused the demonstrators a permit because they feared violence.”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feared violence?</a:t>
            </a: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Clr>
                <a:schemeClr val="tx2"/>
              </a:buClr>
              <a:buSzPct val="150000"/>
            </a:pPr>
            <a:endParaRPr lang="en-US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“The city council refused the demonstrators a permit because they 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advocated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violence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.”</a:t>
            </a:r>
            <a:endParaRPr lang="en-US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8650" lvl="1" indent="-1714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</a:t>
            </a:r>
            <a:r>
              <a:rPr lang="en-US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advocated </a:t>
            </a:r>
            <a:r>
              <a:rPr lang="en-U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violence?</a:t>
            </a:r>
            <a:endParaRPr lang="en-US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97"/>
    </mc:Choice>
    <mc:Fallback>
      <p:transition spd="slow" advTm="69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5" dirty="0"/>
              <a:t>Goal</a:t>
            </a:r>
            <a:r>
              <a:rPr spc="-35" dirty="0"/>
              <a:t>s</a:t>
            </a:r>
            <a:r>
              <a:rPr spc="160" dirty="0"/>
              <a:t> </a:t>
            </a:r>
            <a:r>
              <a:rPr spc="-60" dirty="0"/>
              <a:t>of</a:t>
            </a:r>
            <a:r>
              <a:rPr spc="155" dirty="0"/>
              <a:t> </a:t>
            </a:r>
            <a:r>
              <a:rPr spc="-10" dirty="0"/>
              <a:t>Artificial</a:t>
            </a:r>
            <a:r>
              <a:rPr spc="155" dirty="0"/>
              <a:t> </a:t>
            </a:r>
            <a:r>
              <a:rPr spc="-40" dirty="0"/>
              <a:t>Int</a:t>
            </a:r>
            <a:r>
              <a:rPr spc="-60" dirty="0"/>
              <a:t>e</a:t>
            </a:r>
            <a:r>
              <a:rPr spc="-10" dirty="0"/>
              <a:t>l</a:t>
            </a:r>
            <a:r>
              <a:rPr spc="-40" dirty="0"/>
              <a:t>lige</a:t>
            </a:r>
            <a:r>
              <a:rPr spc="-60" dirty="0"/>
              <a:t>n</a:t>
            </a:r>
            <a:r>
              <a:rPr spc="-75" dirty="0"/>
              <a:t>ce</a:t>
            </a:r>
            <a:endParaRPr spc="-7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794969"/>
            <a:ext cx="981710" cy="211454"/>
          </a:xfrm>
          <a:custGeom>
            <a:avLst/>
            <a:gdLst/>
            <a:ahLst/>
            <a:cxnLst/>
            <a:rect l="l" t="t" r="r" b="b"/>
            <a:pathLst>
              <a:path w="981710" h="211455">
                <a:moveTo>
                  <a:pt x="0" y="210870"/>
                </a:moveTo>
                <a:lnTo>
                  <a:pt x="981710" y="210870"/>
                </a:lnTo>
                <a:lnTo>
                  <a:pt x="981710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44626" y="794969"/>
            <a:ext cx="3455035" cy="1433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7465">
              <a:lnSpc>
                <a:spcPct val="98000"/>
              </a:lnSpc>
            </a:pP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Scientific</a:t>
            </a:r>
            <a:r>
              <a:rPr sz="1200" spc="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to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understand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the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rinciples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that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k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intelligent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ehavi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ossible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natural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rtificial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67640">
              <a:lnSpc>
                <a:spcPct val="100000"/>
              </a:lnSpc>
              <a:spcBef>
                <a:spcPts val="21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analyze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natural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and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a</a:t>
            </a:r>
            <a:r>
              <a:rPr sz="1100" spc="10" dirty="0">
                <a:latin typeface="Gill Sans MT"/>
                <a:cs typeface="Gill Sans MT"/>
              </a:rPr>
              <a:t>rtificial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agents</a:t>
            </a:r>
            <a:endParaRPr sz="1100">
              <a:latin typeface="Gill Sans MT"/>
              <a:cs typeface="Gill Sans MT"/>
            </a:endParaRPr>
          </a:p>
          <a:p>
            <a:pPr marL="309880" marR="5080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latin typeface="Gill Sans MT"/>
                <a:cs typeface="Gill Sans MT"/>
              </a:rPr>
              <a:t>f</a:t>
            </a:r>
            <a:r>
              <a:rPr sz="1100" spc="-45" dirty="0">
                <a:latin typeface="Gill Sans MT"/>
                <a:cs typeface="Gill Sans MT"/>
              </a:rPr>
              <a:t>o</a:t>
            </a:r>
            <a:r>
              <a:rPr sz="1100" dirty="0">
                <a:latin typeface="Gill Sans MT"/>
                <a:cs typeface="Gill Sans MT"/>
              </a:rPr>
              <a:t>rmulate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45" dirty="0">
                <a:latin typeface="Gill Sans MT"/>
                <a:cs typeface="Gill Sans MT"/>
              </a:rPr>
              <a:t>a</a:t>
            </a:r>
            <a:r>
              <a:rPr sz="1100" spc="5" dirty="0">
                <a:latin typeface="Gill Sans MT"/>
                <a:cs typeface="Gill Sans MT"/>
              </a:rPr>
              <a:t>nd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test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hy</a:t>
            </a:r>
            <a:r>
              <a:rPr sz="1100" spc="40" dirty="0">
                <a:latin typeface="Gill Sans MT"/>
                <a:cs typeface="Gill Sans MT"/>
              </a:rPr>
              <a:t>p</a:t>
            </a:r>
            <a:r>
              <a:rPr sz="1100" spc="-20" dirty="0">
                <a:latin typeface="Gill Sans MT"/>
                <a:cs typeface="Gill Sans MT"/>
              </a:rPr>
              <a:t>otheses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a</a:t>
            </a:r>
            <a:r>
              <a:rPr sz="1100" spc="60" dirty="0">
                <a:latin typeface="Gill Sans MT"/>
                <a:cs typeface="Gill Sans MT"/>
              </a:rPr>
              <a:t>b</a:t>
            </a:r>
            <a:r>
              <a:rPr sz="1100" spc="-15" dirty="0">
                <a:latin typeface="Gill Sans MT"/>
                <a:cs typeface="Gill Sans MT"/>
              </a:rPr>
              <a:t>out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what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ta</a:t>
            </a:r>
            <a:r>
              <a:rPr sz="1100" dirty="0">
                <a:latin typeface="Gill Sans MT"/>
                <a:cs typeface="Gill Sans MT"/>
              </a:rPr>
              <a:t>k</a:t>
            </a:r>
            <a:r>
              <a:rPr sz="1100" spc="-30" dirty="0">
                <a:latin typeface="Gill Sans MT"/>
                <a:cs typeface="Gill Sans MT"/>
              </a:rPr>
              <a:t>es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20" dirty="0">
                <a:latin typeface="Gill Sans MT"/>
                <a:cs typeface="Gill Sans MT"/>
              </a:rPr>
              <a:t>to</a:t>
            </a:r>
            <a:r>
              <a:rPr sz="1100" spc="-15" dirty="0">
                <a:latin typeface="Gill Sans MT"/>
                <a:cs typeface="Gill Sans MT"/>
              </a:rPr>
              <a:t> </a:t>
            </a:r>
            <a:r>
              <a:rPr sz="1100" spc="-10" dirty="0">
                <a:latin typeface="Gill Sans MT"/>
                <a:cs typeface="Gill Sans MT"/>
              </a:rPr>
              <a:t>construct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intelligent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agents</a:t>
            </a:r>
            <a:endParaRPr sz="1100">
              <a:latin typeface="Gill Sans MT"/>
              <a:cs typeface="Gill Sans MT"/>
            </a:endParaRPr>
          </a:p>
          <a:p>
            <a:pPr marL="309880" marR="162560" indent="-142240">
              <a:lnSpc>
                <a:spcPct val="103000"/>
              </a:lnSpc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design,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build,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45" dirty="0">
                <a:latin typeface="Gill Sans MT"/>
                <a:cs typeface="Gill Sans MT"/>
              </a:rPr>
              <a:t>a</a:t>
            </a:r>
            <a:r>
              <a:rPr sz="1100" spc="5" dirty="0">
                <a:latin typeface="Gill Sans MT"/>
                <a:cs typeface="Gill Sans MT"/>
              </a:rPr>
              <a:t>nd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Gill Sans MT"/>
                <a:cs typeface="Gill Sans MT"/>
              </a:rPr>
              <a:t>ex</a:t>
            </a:r>
            <a:r>
              <a:rPr sz="1100" dirty="0">
                <a:latin typeface="Gill Sans MT"/>
                <a:cs typeface="Gill Sans MT"/>
              </a:rPr>
              <a:t>p</a:t>
            </a:r>
            <a:r>
              <a:rPr sz="1100" spc="-15" dirty="0">
                <a:latin typeface="Gill Sans MT"/>
                <a:cs typeface="Gill Sans MT"/>
              </a:rPr>
              <a:t>eriment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with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5" dirty="0">
                <a:latin typeface="Gill Sans MT"/>
                <a:cs typeface="Gill Sans MT"/>
              </a:rPr>
              <a:t>computational </a:t>
            </a:r>
            <a:r>
              <a:rPr sz="1100" dirty="0">
                <a:latin typeface="Gill Sans MT"/>
                <a:cs typeface="Gill Sans MT"/>
              </a:rPr>
              <a:t>systems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that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40" dirty="0">
                <a:latin typeface="Gill Sans MT"/>
                <a:cs typeface="Gill Sans MT"/>
              </a:rPr>
              <a:t>p</a:t>
            </a:r>
            <a:r>
              <a:rPr sz="1100" spc="-25" dirty="0">
                <a:latin typeface="Gill Sans MT"/>
                <a:cs typeface="Gill Sans MT"/>
              </a:rPr>
              <a:t>erf</a:t>
            </a:r>
            <a:r>
              <a:rPr sz="1100" spc="-70" dirty="0">
                <a:latin typeface="Gill Sans MT"/>
                <a:cs typeface="Gill Sans MT"/>
              </a:rPr>
              <a:t>o</a:t>
            </a:r>
            <a:r>
              <a:rPr sz="1100" spc="-30" dirty="0">
                <a:latin typeface="Gill Sans MT"/>
                <a:cs typeface="Gill Sans MT"/>
              </a:rPr>
              <a:t>rm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tasks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5" dirty="0">
                <a:latin typeface="Gill Sans MT"/>
                <a:cs typeface="Gill Sans MT"/>
              </a:rPr>
              <a:t>t</a:t>
            </a:r>
            <a:r>
              <a:rPr sz="1100" spc="5" dirty="0">
                <a:latin typeface="Gill Sans MT"/>
                <a:cs typeface="Gill Sans MT"/>
              </a:rPr>
              <a:t>h</a:t>
            </a:r>
            <a:r>
              <a:rPr sz="1100" spc="35" dirty="0">
                <a:latin typeface="Gill Sans MT"/>
                <a:cs typeface="Gill Sans MT"/>
              </a:rPr>
              <a:t>at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Gill Sans MT"/>
                <a:cs typeface="Gill Sans MT"/>
              </a:rPr>
              <a:t>require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dirty="0">
                <a:latin typeface="Gill Sans MT"/>
                <a:cs typeface="Gill Sans MT"/>
              </a:rPr>
              <a:t>intelligence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7326" y="2259711"/>
            <a:ext cx="1140460" cy="211454"/>
          </a:xfrm>
          <a:custGeom>
            <a:avLst/>
            <a:gdLst/>
            <a:ahLst/>
            <a:cxnLst/>
            <a:rect l="l" t="t" r="r" b="b"/>
            <a:pathLst>
              <a:path w="1140460" h="211455">
                <a:moveTo>
                  <a:pt x="0" y="210870"/>
                </a:moveTo>
                <a:lnTo>
                  <a:pt x="1140206" y="210870"/>
                </a:lnTo>
                <a:lnTo>
                  <a:pt x="114020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44626" y="2259711"/>
            <a:ext cx="3459479" cy="598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37465">
              <a:lnSpc>
                <a:spcPct val="100000"/>
              </a:lnSpc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Engineering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design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useful,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intelligent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rtifacts.</a:t>
            </a:r>
            <a:endParaRPr sz="120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ct val="100000"/>
              </a:lnSpc>
              <a:spcBef>
                <a:spcPts val="300"/>
              </a:spcBef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Analogy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een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studying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flying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machines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and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thinking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machines.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997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5" dirty="0"/>
              <a:t>Agents</a:t>
            </a:r>
            <a:r>
              <a:rPr spc="155" dirty="0"/>
              <a:t> </a:t>
            </a:r>
            <a:r>
              <a:rPr spc="-25" dirty="0"/>
              <a:t>acting</a:t>
            </a:r>
            <a:r>
              <a:rPr spc="155" dirty="0"/>
              <a:t> </a:t>
            </a:r>
            <a:r>
              <a:rPr spc="-40" dirty="0"/>
              <a:t>in</a:t>
            </a:r>
            <a:r>
              <a:rPr spc="155" dirty="0"/>
              <a:t> </a:t>
            </a:r>
            <a:r>
              <a:rPr spc="-55" dirty="0"/>
              <a:t>an</a:t>
            </a:r>
            <a:r>
              <a:rPr spc="155" dirty="0"/>
              <a:t> </a:t>
            </a:r>
            <a:r>
              <a:rPr spc="-75" dirty="0"/>
              <a:t>environm</a:t>
            </a:r>
            <a:r>
              <a:rPr spc="-90" dirty="0"/>
              <a:t>e</a:t>
            </a:r>
            <a:r>
              <a:rPr spc="-30" dirty="0"/>
              <a:t>nt</a:t>
            </a:r>
            <a:endParaRPr spc="-30" dirty="0"/>
          </a:p>
        </p:txBody>
      </p:sp>
      <p:sp>
        <p:nvSpPr>
          <p:cNvPr id="3" name="object 3"/>
          <p:cNvSpPr/>
          <p:nvPr/>
        </p:nvSpPr>
        <p:spPr>
          <a:xfrm>
            <a:off x="2304948" y="2186090"/>
            <a:ext cx="1234440" cy="643890"/>
          </a:xfrm>
          <a:custGeom>
            <a:avLst/>
            <a:gdLst/>
            <a:ahLst/>
            <a:cxnLst/>
            <a:rect l="l" t="t" r="r" b="b"/>
            <a:pathLst>
              <a:path w="1234439" h="643889">
                <a:moveTo>
                  <a:pt x="118305" y="357749"/>
                </a:moveTo>
                <a:lnTo>
                  <a:pt x="62209" y="339511"/>
                </a:lnTo>
                <a:lnTo>
                  <a:pt x="24081" y="308949"/>
                </a:lnTo>
                <a:lnTo>
                  <a:pt x="3656" y="269802"/>
                </a:lnTo>
                <a:lnTo>
                  <a:pt x="0" y="248179"/>
                </a:lnTo>
                <a:lnTo>
                  <a:pt x="670" y="225812"/>
                </a:lnTo>
                <a:lnTo>
                  <a:pt x="14861" y="180720"/>
                </a:lnTo>
                <a:lnTo>
                  <a:pt x="45964" y="138266"/>
                </a:lnTo>
                <a:lnTo>
                  <a:pt x="93716" y="102190"/>
                </a:lnTo>
                <a:lnTo>
                  <a:pt x="157852" y="76235"/>
                </a:lnTo>
                <a:lnTo>
                  <a:pt x="195982" y="68221"/>
                </a:lnTo>
                <a:lnTo>
                  <a:pt x="238110" y="64140"/>
                </a:lnTo>
                <a:lnTo>
                  <a:pt x="284202" y="64459"/>
                </a:lnTo>
                <a:lnTo>
                  <a:pt x="334225" y="69647"/>
                </a:lnTo>
                <a:lnTo>
                  <a:pt x="341732" y="55362"/>
                </a:lnTo>
                <a:lnTo>
                  <a:pt x="391801" y="22710"/>
                </a:lnTo>
                <a:lnTo>
                  <a:pt x="442315" y="9076"/>
                </a:lnTo>
                <a:lnTo>
                  <a:pt x="501102" y="1604"/>
                </a:lnTo>
                <a:lnTo>
                  <a:pt x="563505" y="0"/>
                </a:lnTo>
                <a:lnTo>
                  <a:pt x="594606" y="1305"/>
                </a:lnTo>
                <a:lnTo>
                  <a:pt x="653696" y="7947"/>
                </a:lnTo>
                <a:lnTo>
                  <a:pt x="704755" y="19718"/>
                </a:lnTo>
                <a:lnTo>
                  <a:pt x="743125" y="36323"/>
                </a:lnTo>
                <a:lnTo>
                  <a:pt x="766697" y="69647"/>
                </a:lnTo>
                <a:lnTo>
                  <a:pt x="805047" y="55782"/>
                </a:lnTo>
                <a:lnTo>
                  <a:pt x="843994" y="46456"/>
                </a:lnTo>
                <a:lnTo>
                  <a:pt x="883079" y="41345"/>
                </a:lnTo>
                <a:lnTo>
                  <a:pt x="921846" y="40126"/>
                </a:lnTo>
                <a:lnTo>
                  <a:pt x="959837" y="42474"/>
                </a:lnTo>
                <a:lnTo>
                  <a:pt x="1031664" y="56578"/>
                </a:lnTo>
                <a:lnTo>
                  <a:pt x="1094900" y="81064"/>
                </a:lnTo>
                <a:lnTo>
                  <a:pt x="1145888" y="113343"/>
                </a:lnTo>
                <a:lnTo>
                  <a:pt x="1180970" y="150824"/>
                </a:lnTo>
                <a:lnTo>
                  <a:pt x="1196487" y="190915"/>
                </a:lnTo>
                <a:lnTo>
                  <a:pt x="1195765" y="211130"/>
                </a:lnTo>
                <a:lnTo>
                  <a:pt x="1188781" y="231025"/>
                </a:lnTo>
                <a:lnTo>
                  <a:pt x="1175076" y="250278"/>
                </a:lnTo>
                <a:lnTo>
                  <a:pt x="1154194" y="268565"/>
                </a:lnTo>
                <a:lnTo>
                  <a:pt x="1125677" y="285560"/>
                </a:lnTo>
                <a:lnTo>
                  <a:pt x="1160808" y="295092"/>
                </a:lnTo>
                <a:lnTo>
                  <a:pt x="1209253" y="322842"/>
                </a:lnTo>
                <a:lnTo>
                  <a:pt x="1231470" y="359368"/>
                </a:lnTo>
                <a:lnTo>
                  <a:pt x="1233819" y="379872"/>
                </a:lnTo>
                <a:lnTo>
                  <a:pt x="1230899" y="401309"/>
                </a:lnTo>
                <a:lnTo>
                  <a:pt x="1210977" y="445302"/>
                </a:lnTo>
                <a:lnTo>
                  <a:pt x="1175140" y="487984"/>
                </a:lnTo>
                <a:lnTo>
                  <a:pt x="1126827" y="525991"/>
                </a:lnTo>
                <a:lnTo>
                  <a:pt x="1069476" y="555963"/>
                </a:lnTo>
                <a:lnTo>
                  <a:pt x="1006523" y="574534"/>
                </a:lnTo>
                <a:lnTo>
                  <a:pt x="974021" y="578495"/>
                </a:lnTo>
                <a:lnTo>
                  <a:pt x="941407" y="578344"/>
                </a:lnTo>
                <a:lnTo>
                  <a:pt x="909112" y="573662"/>
                </a:lnTo>
                <a:lnTo>
                  <a:pt x="903909" y="585081"/>
                </a:lnTo>
                <a:lnTo>
                  <a:pt x="860860" y="614110"/>
                </a:lnTo>
                <a:lnTo>
                  <a:pt x="814635" y="628486"/>
                </a:lnTo>
                <a:lnTo>
                  <a:pt x="759373" y="638302"/>
                </a:lnTo>
                <a:lnTo>
                  <a:pt x="699347" y="643062"/>
                </a:lnTo>
                <a:lnTo>
                  <a:pt x="668883" y="643392"/>
                </a:lnTo>
                <a:lnTo>
                  <a:pt x="638829" y="642271"/>
                </a:lnTo>
                <a:lnTo>
                  <a:pt x="582092" y="635431"/>
                </a:lnTo>
                <a:lnTo>
                  <a:pt x="533407" y="622047"/>
                </a:lnTo>
                <a:lnTo>
                  <a:pt x="497047" y="601623"/>
                </a:lnTo>
                <a:lnTo>
                  <a:pt x="477285" y="573662"/>
                </a:lnTo>
                <a:lnTo>
                  <a:pt x="443266" y="588571"/>
                </a:lnTo>
                <a:lnTo>
                  <a:pt x="406476" y="599388"/>
                </a:lnTo>
                <a:lnTo>
                  <a:pt x="367659" y="606346"/>
                </a:lnTo>
                <a:lnTo>
                  <a:pt x="327559" y="609674"/>
                </a:lnTo>
                <a:lnTo>
                  <a:pt x="286919" y="609605"/>
                </a:lnTo>
                <a:lnTo>
                  <a:pt x="246484" y="606368"/>
                </a:lnTo>
                <a:lnTo>
                  <a:pt x="206996" y="600194"/>
                </a:lnTo>
                <a:lnTo>
                  <a:pt x="169200" y="591315"/>
                </a:lnTo>
                <a:lnTo>
                  <a:pt x="101658" y="566362"/>
                </a:lnTo>
                <a:lnTo>
                  <a:pt x="49806" y="533358"/>
                </a:lnTo>
                <a:lnTo>
                  <a:pt x="19595" y="494147"/>
                </a:lnTo>
                <a:lnTo>
                  <a:pt x="14465" y="472792"/>
                </a:lnTo>
                <a:lnTo>
                  <a:pt x="16975" y="450578"/>
                </a:lnTo>
                <a:lnTo>
                  <a:pt x="27871" y="427735"/>
                </a:lnTo>
                <a:lnTo>
                  <a:pt x="47895" y="404496"/>
                </a:lnTo>
                <a:lnTo>
                  <a:pt x="77792" y="381090"/>
                </a:lnTo>
                <a:lnTo>
                  <a:pt x="118305" y="357749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75477" y="1705005"/>
            <a:ext cx="822960" cy="578485"/>
          </a:xfrm>
          <a:custGeom>
            <a:avLst/>
            <a:gdLst/>
            <a:ahLst/>
            <a:cxnLst/>
            <a:rect l="l" t="t" r="r" b="b"/>
            <a:pathLst>
              <a:path w="822960" h="578485">
                <a:moveTo>
                  <a:pt x="822519" y="578305"/>
                </a:moveTo>
                <a:lnTo>
                  <a:pt x="779649" y="560529"/>
                </a:lnTo>
                <a:lnTo>
                  <a:pt x="733604" y="542559"/>
                </a:lnTo>
                <a:lnTo>
                  <a:pt x="684944" y="524429"/>
                </a:lnTo>
                <a:lnTo>
                  <a:pt x="634228" y="506173"/>
                </a:lnTo>
                <a:lnTo>
                  <a:pt x="582018" y="487826"/>
                </a:lnTo>
                <a:lnTo>
                  <a:pt x="528874" y="469422"/>
                </a:lnTo>
                <a:lnTo>
                  <a:pt x="475356" y="450995"/>
                </a:lnTo>
                <a:lnTo>
                  <a:pt x="422024" y="432579"/>
                </a:lnTo>
                <a:lnTo>
                  <a:pt x="369439" y="414208"/>
                </a:lnTo>
                <a:lnTo>
                  <a:pt x="318160" y="395917"/>
                </a:lnTo>
                <a:lnTo>
                  <a:pt x="268749" y="377740"/>
                </a:lnTo>
                <a:lnTo>
                  <a:pt x="221766" y="359712"/>
                </a:lnTo>
                <a:lnTo>
                  <a:pt x="177771" y="341866"/>
                </a:lnTo>
                <a:lnTo>
                  <a:pt x="137324" y="324236"/>
                </a:lnTo>
                <a:lnTo>
                  <a:pt x="100986" y="306857"/>
                </a:lnTo>
                <a:lnTo>
                  <a:pt x="42876" y="272990"/>
                </a:lnTo>
                <a:lnTo>
                  <a:pt x="7924" y="240537"/>
                </a:lnTo>
                <a:lnTo>
                  <a:pt x="0" y="211937"/>
                </a:lnTo>
                <a:lnTo>
                  <a:pt x="4573" y="199260"/>
                </a:lnTo>
                <a:lnTo>
                  <a:pt x="45438" y="162881"/>
                </a:lnTo>
                <a:lnTo>
                  <a:pt x="91803" y="139795"/>
                </a:lnTo>
                <a:lnTo>
                  <a:pt x="150202" y="117443"/>
                </a:lnTo>
                <a:lnTo>
                  <a:pt x="217835" y="95653"/>
                </a:lnTo>
                <a:lnTo>
                  <a:pt x="291904" y="74257"/>
                </a:lnTo>
                <a:lnTo>
                  <a:pt x="330478" y="63653"/>
                </a:lnTo>
                <a:lnTo>
                  <a:pt x="369611" y="53083"/>
                </a:lnTo>
                <a:lnTo>
                  <a:pt x="408954" y="42525"/>
                </a:lnTo>
                <a:lnTo>
                  <a:pt x="448157" y="31960"/>
                </a:lnTo>
                <a:lnTo>
                  <a:pt x="486870" y="21365"/>
                </a:lnTo>
                <a:lnTo>
                  <a:pt x="524743" y="10718"/>
                </a:lnTo>
                <a:lnTo>
                  <a:pt x="561427" y="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125462" y="167133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0" y="0"/>
                </a:moveTo>
                <a:lnTo>
                  <a:pt x="22619" y="67429"/>
                </a:lnTo>
                <a:lnTo>
                  <a:pt x="101215" y="355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125463" y="167133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101216" y="3556"/>
                </a:moveTo>
                <a:lnTo>
                  <a:pt x="0" y="0"/>
                </a:lnTo>
                <a:lnTo>
                  <a:pt x="22619" y="67429"/>
                </a:lnTo>
                <a:lnTo>
                  <a:pt x="101216" y="3556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24064" y="1765080"/>
            <a:ext cx="672465" cy="503555"/>
          </a:xfrm>
          <a:custGeom>
            <a:avLst/>
            <a:gdLst/>
            <a:ahLst/>
            <a:cxnLst/>
            <a:rect l="l" t="t" r="r" b="b"/>
            <a:pathLst>
              <a:path w="672464" h="503555">
                <a:moveTo>
                  <a:pt x="0" y="0"/>
                </a:moveTo>
                <a:lnTo>
                  <a:pt x="35145" y="15241"/>
                </a:lnTo>
                <a:lnTo>
                  <a:pt x="73061" y="30627"/>
                </a:lnTo>
                <a:lnTo>
                  <a:pt x="113259" y="46130"/>
                </a:lnTo>
                <a:lnTo>
                  <a:pt x="155250" y="61727"/>
                </a:lnTo>
                <a:lnTo>
                  <a:pt x="198545" y="77391"/>
                </a:lnTo>
                <a:lnTo>
                  <a:pt x="242655" y="93097"/>
                </a:lnTo>
                <a:lnTo>
                  <a:pt x="287092" y="108820"/>
                </a:lnTo>
                <a:lnTo>
                  <a:pt x="331365" y="124535"/>
                </a:lnTo>
                <a:lnTo>
                  <a:pt x="374987" y="140217"/>
                </a:lnTo>
                <a:lnTo>
                  <a:pt x="417469" y="155839"/>
                </a:lnTo>
                <a:lnTo>
                  <a:pt x="458322" y="171378"/>
                </a:lnTo>
                <a:lnTo>
                  <a:pt x="497056" y="186807"/>
                </a:lnTo>
                <a:lnTo>
                  <a:pt x="533183" y="202101"/>
                </a:lnTo>
                <a:lnTo>
                  <a:pt x="595662" y="232185"/>
                </a:lnTo>
                <a:lnTo>
                  <a:pt x="641845" y="261426"/>
                </a:lnTo>
                <a:lnTo>
                  <a:pt x="667823" y="289623"/>
                </a:lnTo>
                <a:lnTo>
                  <a:pt x="672013" y="303266"/>
                </a:lnTo>
                <a:lnTo>
                  <a:pt x="670595" y="314522"/>
                </a:lnTo>
                <a:lnTo>
                  <a:pt x="641439" y="347006"/>
                </a:lnTo>
                <a:lnTo>
                  <a:pt x="604183" y="367742"/>
                </a:lnTo>
                <a:lnTo>
                  <a:pt x="555415" y="387885"/>
                </a:lnTo>
                <a:lnTo>
                  <a:pt x="497482" y="407555"/>
                </a:lnTo>
                <a:lnTo>
                  <a:pt x="432734" y="426873"/>
                </a:lnTo>
                <a:lnTo>
                  <a:pt x="363521" y="445960"/>
                </a:lnTo>
                <a:lnTo>
                  <a:pt x="292192" y="464938"/>
                </a:lnTo>
                <a:lnTo>
                  <a:pt x="256468" y="474424"/>
                </a:lnTo>
                <a:lnTo>
                  <a:pt x="221095" y="483928"/>
                </a:lnTo>
                <a:lnTo>
                  <a:pt x="186369" y="493465"/>
                </a:lnTo>
                <a:lnTo>
                  <a:pt x="152581" y="50305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85984" y="2234423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79326" y="0"/>
                </a:moveTo>
                <a:lnTo>
                  <a:pt x="0" y="62965"/>
                </a:lnTo>
                <a:lnTo>
                  <a:pt x="101167" y="67685"/>
                </a:lnTo>
                <a:lnTo>
                  <a:pt x="793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85984" y="2234422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0" y="62965"/>
                </a:moveTo>
                <a:lnTo>
                  <a:pt x="101167" y="67685"/>
                </a:lnTo>
                <a:lnTo>
                  <a:pt x="79325" y="0"/>
                </a:lnTo>
                <a:lnTo>
                  <a:pt x="0" y="62965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6010" y="1898147"/>
            <a:ext cx="723265" cy="532130"/>
          </a:xfrm>
          <a:custGeom>
            <a:avLst/>
            <a:gdLst/>
            <a:ahLst/>
            <a:cxnLst/>
            <a:rect l="l" t="t" r="r" b="b"/>
            <a:pathLst>
              <a:path w="723264" h="532130">
                <a:moveTo>
                  <a:pt x="722877" y="531956"/>
                </a:moveTo>
                <a:lnTo>
                  <a:pt x="684980" y="527929"/>
                </a:lnTo>
                <a:lnTo>
                  <a:pt x="643940" y="524782"/>
                </a:lnTo>
                <a:lnTo>
                  <a:pt x="600311" y="522358"/>
                </a:lnTo>
                <a:lnTo>
                  <a:pt x="554648" y="520503"/>
                </a:lnTo>
                <a:lnTo>
                  <a:pt x="507506" y="519062"/>
                </a:lnTo>
                <a:lnTo>
                  <a:pt x="459439" y="517879"/>
                </a:lnTo>
                <a:lnTo>
                  <a:pt x="411002" y="516799"/>
                </a:lnTo>
                <a:lnTo>
                  <a:pt x="362750" y="515668"/>
                </a:lnTo>
                <a:lnTo>
                  <a:pt x="315236" y="514330"/>
                </a:lnTo>
                <a:lnTo>
                  <a:pt x="269016" y="512630"/>
                </a:lnTo>
                <a:lnTo>
                  <a:pt x="224645" y="510413"/>
                </a:lnTo>
                <a:lnTo>
                  <a:pt x="182677" y="507523"/>
                </a:lnTo>
                <a:lnTo>
                  <a:pt x="143667" y="503807"/>
                </a:lnTo>
                <a:lnTo>
                  <a:pt x="76737" y="493272"/>
                </a:lnTo>
                <a:lnTo>
                  <a:pt x="28295" y="477567"/>
                </a:lnTo>
                <a:lnTo>
                  <a:pt x="0" y="441601"/>
                </a:lnTo>
                <a:lnTo>
                  <a:pt x="3538" y="427722"/>
                </a:lnTo>
                <a:lnTo>
                  <a:pt x="26325" y="395568"/>
                </a:lnTo>
                <a:lnTo>
                  <a:pt x="67529" y="358262"/>
                </a:lnTo>
                <a:lnTo>
                  <a:pt x="124112" y="316654"/>
                </a:lnTo>
                <a:lnTo>
                  <a:pt x="157222" y="294501"/>
                </a:lnTo>
                <a:lnTo>
                  <a:pt x="193039" y="271592"/>
                </a:lnTo>
                <a:lnTo>
                  <a:pt x="231182" y="248032"/>
                </a:lnTo>
                <a:lnTo>
                  <a:pt x="271272" y="223927"/>
                </a:lnTo>
                <a:lnTo>
                  <a:pt x="312929" y="199384"/>
                </a:lnTo>
                <a:lnTo>
                  <a:pt x="355774" y="174509"/>
                </a:lnTo>
                <a:lnTo>
                  <a:pt x="399428" y="149407"/>
                </a:lnTo>
                <a:lnTo>
                  <a:pt x="443510" y="124186"/>
                </a:lnTo>
                <a:lnTo>
                  <a:pt x="487641" y="98951"/>
                </a:lnTo>
                <a:lnTo>
                  <a:pt x="531441" y="73809"/>
                </a:lnTo>
                <a:lnTo>
                  <a:pt x="574532" y="48865"/>
                </a:lnTo>
                <a:lnTo>
                  <a:pt x="616532" y="24227"/>
                </a:lnTo>
                <a:lnTo>
                  <a:pt x="657064" y="0"/>
                </a:lnTo>
              </a:path>
            </a:pathLst>
          </a:custGeom>
          <a:ln w="11853">
            <a:solidFill>
              <a:srgbClr val="0000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13808" y="1847745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4" h="81280">
                <a:moveTo>
                  <a:pt x="99178" y="0"/>
                </a:moveTo>
                <a:lnTo>
                  <a:pt x="0" y="20512"/>
                </a:lnTo>
                <a:lnTo>
                  <a:pt x="37942" y="80668"/>
                </a:lnTo>
                <a:lnTo>
                  <a:pt x="991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13808" y="1847744"/>
            <a:ext cx="99695" cy="81280"/>
          </a:xfrm>
          <a:custGeom>
            <a:avLst/>
            <a:gdLst/>
            <a:ahLst/>
            <a:cxnLst/>
            <a:rect l="l" t="t" r="r" b="b"/>
            <a:pathLst>
              <a:path w="99694" h="81280">
                <a:moveTo>
                  <a:pt x="99178" y="0"/>
                </a:moveTo>
                <a:lnTo>
                  <a:pt x="0" y="20512"/>
                </a:lnTo>
                <a:lnTo>
                  <a:pt x="37942" y="80667"/>
                </a:lnTo>
                <a:lnTo>
                  <a:pt x="99178" y="0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1979" y="1853038"/>
            <a:ext cx="3498850" cy="746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0">
              <a:lnSpc>
                <a:spcPts val="1285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Observations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 indent="3030855">
              <a:lnSpc>
                <a:spcPts val="1285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Actions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100" dirty="0">
                <a:latin typeface="Times New Roman" panose="02020603050405020304"/>
                <a:cs typeface="Times New Roman" panose="02020603050405020304"/>
              </a:rPr>
              <a:t>Past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Experiences</a:t>
            </a:r>
            <a:endParaRPr sz="1100">
              <a:latin typeface="Times New Roman" panose="02020603050405020304"/>
              <a:cs typeface="Times New Roman" panose="02020603050405020304"/>
            </a:endParaRPr>
          </a:p>
          <a:p>
            <a:pPr marL="2012315">
              <a:lnSpc>
                <a:spcPct val="100000"/>
              </a:lnSpc>
              <a:spcBef>
                <a:spcPts val="220"/>
              </a:spcBef>
            </a:pPr>
            <a:r>
              <a:rPr sz="1100" spc="5" dirty="0">
                <a:latin typeface="Times New Roman" panose="02020603050405020304"/>
                <a:cs typeface="Times New Roman" panose="02020603050405020304"/>
              </a:rPr>
              <a:t>Environment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84296" y="1147767"/>
            <a:ext cx="551180" cy="153035"/>
          </a:xfrm>
          <a:custGeom>
            <a:avLst/>
            <a:gdLst/>
            <a:ahLst/>
            <a:cxnLst/>
            <a:rect l="l" t="t" r="r" b="b"/>
            <a:pathLst>
              <a:path w="551180" h="153034">
                <a:moveTo>
                  <a:pt x="0" y="0"/>
                </a:moveTo>
                <a:lnTo>
                  <a:pt x="550645" y="152604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25444" y="1266102"/>
            <a:ext cx="100965" cy="68580"/>
          </a:xfrm>
          <a:custGeom>
            <a:avLst/>
            <a:gdLst/>
            <a:ahLst/>
            <a:cxnLst/>
            <a:rect l="l" t="t" r="r" b="b"/>
            <a:pathLst>
              <a:path w="100964" h="68580">
                <a:moveTo>
                  <a:pt x="18995" y="0"/>
                </a:moveTo>
                <a:lnTo>
                  <a:pt x="0" y="68538"/>
                </a:lnTo>
                <a:lnTo>
                  <a:pt x="100882" y="59595"/>
                </a:lnTo>
                <a:lnTo>
                  <a:pt x="18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25445" y="1266102"/>
            <a:ext cx="100965" cy="68580"/>
          </a:xfrm>
          <a:custGeom>
            <a:avLst/>
            <a:gdLst/>
            <a:ahLst/>
            <a:cxnLst/>
            <a:rect l="l" t="t" r="r" b="b"/>
            <a:pathLst>
              <a:path w="100964" h="68580">
                <a:moveTo>
                  <a:pt x="100881" y="59594"/>
                </a:moveTo>
                <a:lnTo>
                  <a:pt x="18994" y="0"/>
                </a:lnTo>
                <a:lnTo>
                  <a:pt x="0" y="68537"/>
                </a:lnTo>
                <a:lnTo>
                  <a:pt x="100881" y="59594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66305" y="1499724"/>
            <a:ext cx="464820" cy="0"/>
          </a:xfrm>
          <a:custGeom>
            <a:avLst/>
            <a:gdLst/>
            <a:ahLst/>
            <a:cxnLst/>
            <a:rect l="l" t="t" r="r" b="b"/>
            <a:pathLst>
              <a:path w="464819">
                <a:moveTo>
                  <a:pt x="0" y="0"/>
                </a:moveTo>
                <a:lnTo>
                  <a:pt x="464374" y="0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130680" y="1464161"/>
            <a:ext cx="95250" cy="71120"/>
          </a:xfrm>
          <a:custGeom>
            <a:avLst/>
            <a:gdLst/>
            <a:ahLst/>
            <a:cxnLst/>
            <a:rect l="l" t="t" r="r" b="b"/>
            <a:pathLst>
              <a:path w="95250" h="71119">
                <a:moveTo>
                  <a:pt x="0" y="0"/>
                </a:moveTo>
                <a:lnTo>
                  <a:pt x="0" y="71122"/>
                </a:lnTo>
                <a:lnTo>
                  <a:pt x="94829" y="3556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130679" y="1464161"/>
            <a:ext cx="95250" cy="71120"/>
          </a:xfrm>
          <a:custGeom>
            <a:avLst/>
            <a:gdLst/>
            <a:ahLst/>
            <a:cxnLst/>
            <a:rect l="l" t="t" r="r" b="b"/>
            <a:pathLst>
              <a:path w="95250" h="71119">
                <a:moveTo>
                  <a:pt x="94829" y="35561"/>
                </a:moveTo>
                <a:lnTo>
                  <a:pt x="0" y="0"/>
                </a:lnTo>
                <a:lnTo>
                  <a:pt x="0" y="71122"/>
                </a:lnTo>
                <a:lnTo>
                  <a:pt x="94829" y="35561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532199" y="838287"/>
            <a:ext cx="1059815" cy="4165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32765">
              <a:lnSpc>
                <a:spcPct val="148000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Abilities Goals/Preferences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6527" y="1437111"/>
            <a:ext cx="1001394" cy="167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>
                <a:latin typeface="Times New Roman" panose="02020603050405020304"/>
                <a:cs typeface="Times New Roman" panose="02020603050405020304"/>
              </a:rPr>
              <a:t>Prio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1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Times New Roman" panose="02020603050405020304"/>
                <a:cs typeface="Times New Roman" panose="02020603050405020304"/>
              </a:rPr>
              <a:t>Knowledge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48031" y="1163711"/>
            <a:ext cx="1176655" cy="67246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Agent</a:t>
            </a:r>
            <a:endParaRPr sz="1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01567" y="911844"/>
            <a:ext cx="537210" cy="209550"/>
          </a:xfrm>
          <a:custGeom>
            <a:avLst/>
            <a:gdLst/>
            <a:ahLst/>
            <a:cxnLst/>
            <a:rect l="l" t="t" r="r" b="b"/>
            <a:pathLst>
              <a:path w="537210" h="209550">
                <a:moveTo>
                  <a:pt x="0" y="0"/>
                </a:moveTo>
                <a:lnTo>
                  <a:pt x="537118" y="209264"/>
                </a:lnTo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25775" y="108797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25819" y="0"/>
                </a:moveTo>
                <a:lnTo>
                  <a:pt x="0" y="66269"/>
                </a:lnTo>
                <a:lnTo>
                  <a:pt x="101269" y="67560"/>
                </a:lnTo>
                <a:lnTo>
                  <a:pt x="25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125776" y="1087974"/>
            <a:ext cx="101600" cy="67945"/>
          </a:xfrm>
          <a:custGeom>
            <a:avLst/>
            <a:gdLst/>
            <a:ahLst/>
            <a:cxnLst/>
            <a:rect l="l" t="t" r="r" b="b"/>
            <a:pathLst>
              <a:path w="101600" h="67944">
                <a:moveTo>
                  <a:pt x="101269" y="67560"/>
                </a:moveTo>
                <a:lnTo>
                  <a:pt x="25819" y="0"/>
                </a:lnTo>
                <a:lnTo>
                  <a:pt x="0" y="66270"/>
                </a:lnTo>
                <a:lnTo>
                  <a:pt x="101269" y="67560"/>
                </a:lnTo>
                <a:close/>
              </a:path>
            </a:pathLst>
          </a:custGeom>
          <a:ln w="118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0" name="TextBox 29"/>
          <p:cNvSpPr txBox="1"/>
          <p:nvPr/>
        </p:nvSpPr>
        <p:spPr>
          <a:xfrm>
            <a:off x="541072" y="1827355"/>
            <a:ext cx="100089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Stimuli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4002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5" dirty="0"/>
              <a:t>Examples</a:t>
            </a:r>
            <a:r>
              <a:rPr spc="160" dirty="0"/>
              <a:t> </a:t>
            </a:r>
            <a:r>
              <a:rPr spc="-60" dirty="0"/>
              <a:t>of</a:t>
            </a:r>
            <a:r>
              <a:rPr spc="155" dirty="0"/>
              <a:t> </a:t>
            </a:r>
            <a:r>
              <a:rPr spc="-25" dirty="0"/>
              <a:t>Agents</a:t>
            </a:r>
            <a:endParaRPr spc="-2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901839"/>
            <a:ext cx="917575" cy="211454"/>
          </a:xfrm>
          <a:custGeom>
            <a:avLst/>
            <a:gdLst/>
            <a:ahLst/>
            <a:cxnLst/>
            <a:rect l="l" t="t" r="r" b="b"/>
            <a:pathLst>
              <a:path w="917575" h="211455">
                <a:moveTo>
                  <a:pt x="0" y="210870"/>
                </a:moveTo>
                <a:lnTo>
                  <a:pt x="917232" y="210870"/>
                </a:lnTo>
                <a:lnTo>
                  <a:pt x="917232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901839"/>
            <a:ext cx="9175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Organisations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1489" y="918461"/>
            <a:ext cx="22872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ahoma" panose="020B0604030504040204"/>
                <a:cs typeface="Tahoma" panose="020B0604030504040204"/>
              </a:rPr>
              <a:t>Mic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oso</a:t>
            </a:r>
            <a:r>
              <a:rPr sz="1200" spc="-20" dirty="0">
                <a:latin typeface="Tahoma" panose="020B0604030504040204"/>
                <a:cs typeface="Tahoma" panose="020B0604030504040204"/>
              </a:rPr>
              <a:t>ft,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20" dirty="0">
                <a:latin typeface="Tahoma" panose="020B0604030504040204"/>
                <a:cs typeface="Tahoma" panose="020B0604030504040204"/>
              </a:rPr>
              <a:t>Al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Qaeda,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Governmen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626" y="1101925"/>
            <a:ext cx="165798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Canada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,</a:t>
            </a:r>
            <a:r>
              <a:rPr sz="1200" spc="20" dirty="0">
                <a:latin typeface="Tahoma" panose="020B0604030504040204"/>
                <a:cs typeface="Tahoma" panose="020B0604030504040204"/>
              </a:rPr>
              <a:t> </a:t>
            </a:r>
            <a:r>
              <a:rPr sz="1200" dirty="0">
                <a:latin typeface="Tahoma" panose="020B0604030504040204"/>
                <a:cs typeface="Tahoma" panose="020B0604030504040204"/>
              </a:rPr>
              <a:t>U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BC, 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C</a:t>
            </a:r>
            <a:r>
              <a:rPr sz="120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Dept,...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306715"/>
            <a:ext cx="484505" cy="211454"/>
          </a:xfrm>
          <a:custGeom>
            <a:avLst/>
            <a:gdLst/>
            <a:ahLst/>
            <a:cxnLst/>
            <a:rect l="l" t="t" r="r" b="b"/>
            <a:pathLst>
              <a:path w="484505" h="211455">
                <a:moveTo>
                  <a:pt x="0" y="210870"/>
                </a:moveTo>
                <a:lnTo>
                  <a:pt x="484047" y="210870"/>
                </a:lnTo>
                <a:lnTo>
                  <a:pt x="484047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7326" y="1306715"/>
            <a:ext cx="48450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eople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8208" y="1323350"/>
            <a:ext cx="28340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5" dirty="0">
                <a:latin typeface="Tahoma" panose="020B0604030504040204"/>
                <a:cs typeface="Tahoma" panose="020B0604030504040204"/>
              </a:rPr>
              <a:t>teachers,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phys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icians,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st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ck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traders,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engineers,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57326" y="1703159"/>
            <a:ext cx="1251585" cy="227965"/>
          </a:xfrm>
          <a:custGeom>
            <a:avLst/>
            <a:gdLst/>
            <a:ahLst/>
            <a:cxnLst/>
            <a:rect l="l" t="t" r="r" b="b"/>
            <a:pathLst>
              <a:path w="1251585" h="227964">
                <a:moveTo>
                  <a:pt x="0" y="227749"/>
                </a:moveTo>
                <a:lnTo>
                  <a:pt x="1251381" y="227749"/>
                </a:lnTo>
                <a:lnTo>
                  <a:pt x="1251381" y="0"/>
                </a:lnTo>
                <a:lnTo>
                  <a:pt x="0" y="0"/>
                </a:lnTo>
                <a:lnTo>
                  <a:pt x="0" y="22774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-1391" y="-936625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4626" y="1506814"/>
            <a:ext cx="3607435" cy="1170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5" dirty="0">
                <a:latin typeface="Tahoma" panose="020B0604030504040204"/>
                <a:cs typeface="Tahoma" panose="020B0604030504040204"/>
              </a:rPr>
              <a:t>rese</a:t>
            </a:r>
            <a:r>
              <a:rPr sz="1200" spc="-13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rchers,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travel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ents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rmers,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35" dirty="0">
                <a:latin typeface="Tahoma" panose="020B0604030504040204"/>
                <a:cs typeface="Tahoma" panose="020B0604030504040204"/>
              </a:rPr>
              <a:t>w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aiters...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12700" marR="5080" indent="37465">
              <a:lnSpc>
                <a:spcPct val="100000"/>
              </a:lnSpc>
              <a:spcBef>
                <a:spcPts val="300"/>
              </a:spcBef>
            </a:pP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Computers/device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thermostats,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user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interfaces,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airplane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controllers,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ne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t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rk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controllers,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games,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advising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systems,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tut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ring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systems,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diagnostic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assistants,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b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ots,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G</a:t>
            </a:r>
            <a:r>
              <a:rPr sz="1200" spc="-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ogle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c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rover...</a:t>
            </a:r>
            <a:endParaRPr sz="1200" dirty="0">
              <a:latin typeface="Tahoma" panose="020B0604030504040204"/>
              <a:cs typeface="Tahoma" panose="020B0604030504040204"/>
            </a:endParaRPr>
          </a:p>
          <a:p>
            <a:pPr marL="50165">
              <a:lnSpc>
                <a:spcPct val="100000"/>
              </a:lnSpc>
              <a:spcBef>
                <a:spcPts val="300"/>
              </a:spcBef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Animals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d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gs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mice,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birds,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insects,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120" dirty="0">
                <a:latin typeface="Tahoma" panose="020B0604030504040204"/>
                <a:cs typeface="Tahoma" panose="020B0604030504040204"/>
              </a:rPr>
              <a:t>wo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rms,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bacteria...</a:t>
            </a:r>
            <a:endParaRPr sz="12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20" name="Audio 19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50525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40" dirty="0"/>
              <a:t>Inputs</a:t>
            </a:r>
            <a:r>
              <a:rPr spc="155" dirty="0"/>
              <a:t> </a:t>
            </a:r>
            <a:r>
              <a:rPr spc="-40" dirty="0"/>
              <a:t>to</a:t>
            </a:r>
            <a:r>
              <a:rPr spc="155" dirty="0"/>
              <a:t> </a:t>
            </a:r>
            <a:r>
              <a:rPr spc="-55" dirty="0"/>
              <a:t>an</a:t>
            </a:r>
            <a:r>
              <a:rPr spc="155" dirty="0"/>
              <a:t> </a:t>
            </a:r>
            <a:r>
              <a:rPr spc="-50" dirty="0"/>
              <a:t>agent</a:t>
            </a:r>
            <a:endParaRPr spc="-5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7975">
              <a:lnSpc>
                <a:spcPct val="100000"/>
              </a:lnSpc>
            </a:pPr>
            <a:r>
              <a:rPr spc="-25" dirty="0">
                <a:solidFill>
                  <a:srgbClr val="FF0000"/>
                </a:solidFill>
              </a:rPr>
              <a:t>Abilities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75" dirty="0"/>
              <a:t>—</a:t>
            </a:r>
            <a:r>
              <a:rPr spc="15" dirty="0"/>
              <a:t> </a:t>
            </a:r>
            <a:r>
              <a:rPr spc="-60" dirty="0"/>
              <a:t>the</a:t>
            </a:r>
            <a:r>
              <a:rPr spc="10" dirty="0"/>
              <a:t> </a:t>
            </a:r>
            <a:r>
              <a:rPr spc="-65" dirty="0"/>
              <a:t>set</a:t>
            </a:r>
            <a:r>
              <a:rPr spc="15" dirty="0"/>
              <a:t> </a:t>
            </a:r>
            <a:r>
              <a:rPr spc="-50" dirty="0"/>
              <a:t>of</a:t>
            </a:r>
            <a:r>
              <a:rPr spc="10" dirty="0"/>
              <a:t> </a:t>
            </a:r>
            <a:r>
              <a:rPr spc="-50" dirty="0"/>
              <a:t>things</a:t>
            </a:r>
            <a:r>
              <a:rPr spc="10" dirty="0"/>
              <a:t> it</a:t>
            </a:r>
            <a:r>
              <a:rPr spc="15" dirty="0"/>
              <a:t> </a:t>
            </a:r>
            <a:r>
              <a:rPr spc="-65" dirty="0"/>
              <a:t>can</a:t>
            </a:r>
            <a:r>
              <a:rPr spc="15" dirty="0"/>
              <a:t> </a:t>
            </a:r>
            <a:r>
              <a:rPr spc="-70" dirty="0"/>
              <a:t>do</a:t>
            </a:r>
            <a:endParaRPr spc="-70" dirty="0"/>
          </a:p>
          <a:p>
            <a:pPr marL="307975" marR="269240">
              <a:lnSpc>
                <a:spcPct val="100000"/>
              </a:lnSpc>
              <a:spcBef>
                <a:spcPts val="300"/>
              </a:spcBef>
            </a:pPr>
            <a:r>
              <a:rPr spc="-60" dirty="0">
                <a:solidFill>
                  <a:srgbClr val="FF0000"/>
                </a:solidFill>
              </a:rPr>
              <a:t>Goals/Preference</a:t>
            </a:r>
            <a:r>
              <a:rPr spc="-50" dirty="0">
                <a:solidFill>
                  <a:srgbClr val="FF0000"/>
                </a:solidFill>
              </a:rPr>
              <a:t>s</a:t>
            </a:r>
            <a:r>
              <a:rPr spc="25" dirty="0">
                <a:solidFill>
                  <a:srgbClr val="FF0000"/>
                </a:solidFill>
              </a:rPr>
              <a:t> </a:t>
            </a:r>
            <a:r>
              <a:rPr spc="75" dirty="0"/>
              <a:t>—</a:t>
            </a:r>
            <a:r>
              <a:rPr spc="15" dirty="0"/>
              <a:t> </a:t>
            </a:r>
            <a:r>
              <a:rPr spc="-60" dirty="0"/>
              <a:t>what</a:t>
            </a:r>
            <a:r>
              <a:rPr spc="10" dirty="0"/>
              <a:t> it </a:t>
            </a:r>
            <a:r>
              <a:rPr spc="-135" dirty="0"/>
              <a:t>w</a:t>
            </a:r>
            <a:r>
              <a:rPr spc="-55" dirty="0"/>
              <a:t>ants,</a:t>
            </a:r>
            <a:r>
              <a:rPr spc="15" dirty="0"/>
              <a:t> </a:t>
            </a:r>
            <a:r>
              <a:rPr spc="-25" dirty="0"/>
              <a:t>its</a:t>
            </a:r>
            <a:r>
              <a:rPr spc="10" dirty="0"/>
              <a:t> </a:t>
            </a:r>
            <a:r>
              <a:rPr spc="-75" dirty="0"/>
              <a:t>desires,</a:t>
            </a:r>
            <a:r>
              <a:rPr spc="15" dirty="0"/>
              <a:t> </a:t>
            </a:r>
            <a:r>
              <a:rPr spc="-25" dirty="0"/>
              <a:t>its </a:t>
            </a:r>
            <a:r>
              <a:rPr spc="-60" dirty="0"/>
              <a:t>values,...</a:t>
            </a:r>
            <a:endParaRPr spc="-60" dirty="0"/>
          </a:p>
          <a:p>
            <a:pPr marL="307975" marR="5080">
              <a:lnSpc>
                <a:spcPct val="100000"/>
              </a:lnSpc>
              <a:spcBef>
                <a:spcPts val="300"/>
              </a:spcBef>
            </a:pPr>
            <a:r>
              <a:rPr spc="-5" dirty="0">
                <a:solidFill>
                  <a:srgbClr val="FF0000"/>
                </a:solidFill>
              </a:rPr>
              <a:t>Pri</a:t>
            </a:r>
            <a:r>
              <a:rPr spc="-45" dirty="0">
                <a:solidFill>
                  <a:srgbClr val="FF0000"/>
                </a:solidFill>
              </a:rPr>
              <a:t>o</a:t>
            </a:r>
            <a:r>
              <a:rPr spc="-40" dirty="0">
                <a:solidFill>
                  <a:srgbClr val="FF0000"/>
                </a:solidFill>
              </a:rPr>
              <a:t>r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15" dirty="0">
                <a:solidFill>
                  <a:srgbClr val="FF0000"/>
                </a:solidFill>
              </a:rPr>
              <a:t>Kn</a:t>
            </a:r>
            <a:r>
              <a:rPr spc="-50" dirty="0">
                <a:solidFill>
                  <a:srgbClr val="FF0000"/>
                </a:solidFill>
              </a:rPr>
              <a:t>o</a:t>
            </a:r>
            <a:r>
              <a:rPr spc="-85" dirty="0">
                <a:solidFill>
                  <a:srgbClr val="FF0000"/>
                </a:solidFill>
              </a:rPr>
              <a:t>wledge</a:t>
            </a:r>
            <a:r>
              <a:rPr spc="10" dirty="0">
                <a:solidFill>
                  <a:srgbClr val="FF0000"/>
                </a:solidFill>
              </a:rPr>
              <a:t> </a:t>
            </a:r>
            <a:r>
              <a:rPr spc="75" dirty="0"/>
              <a:t>—</a:t>
            </a:r>
            <a:r>
              <a:rPr spc="15" dirty="0"/>
              <a:t> </a:t>
            </a:r>
            <a:r>
              <a:rPr spc="-60" dirty="0"/>
              <a:t>what</a:t>
            </a:r>
            <a:r>
              <a:rPr spc="10" dirty="0"/>
              <a:t> it </a:t>
            </a:r>
            <a:r>
              <a:rPr spc="-85" dirty="0"/>
              <a:t>comes</a:t>
            </a:r>
            <a:r>
              <a:rPr spc="15" dirty="0"/>
              <a:t> </a:t>
            </a:r>
            <a:r>
              <a:rPr spc="-30" dirty="0"/>
              <a:t>into</a:t>
            </a:r>
            <a:r>
              <a:rPr spc="15" dirty="0"/>
              <a:t> </a:t>
            </a:r>
            <a:r>
              <a:rPr spc="-40" dirty="0"/>
              <a:t>b</a:t>
            </a:r>
            <a:r>
              <a:rPr spc="-70" dirty="0"/>
              <a:t>eing</a:t>
            </a:r>
            <a:r>
              <a:rPr spc="15" dirty="0"/>
              <a:t> </a:t>
            </a:r>
            <a:r>
              <a:rPr spc="-60" dirty="0"/>
              <a:t>kn</a:t>
            </a:r>
            <a:r>
              <a:rPr spc="-95" dirty="0"/>
              <a:t>o</a:t>
            </a:r>
            <a:r>
              <a:rPr spc="-60" dirty="0"/>
              <a:t>wing,</a:t>
            </a:r>
            <a:r>
              <a:rPr spc="-40" dirty="0"/>
              <a:t> </a:t>
            </a:r>
            <a:r>
              <a:rPr spc="-60" dirty="0"/>
              <a:t>what</a:t>
            </a:r>
            <a:r>
              <a:rPr spc="10" dirty="0"/>
              <a:t> it</a:t>
            </a:r>
            <a:r>
              <a:rPr spc="15" dirty="0"/>
              <a:t> </a:t>
            </a:r>
            <a:r>
              <a:rPr spc="-70" dirty="0"/>
              <a:t>d</a:t>
            </a:r>
            <a:r>
              <a:rPr spc="-40" dirty="0"/>
              <a:t>oesn’t</a:t>
            </a:r>
            <a:r>
              <a:rPr spc="15" dirty="0"/>
              <a:t> </a:t>
            </a:r>
            <a:r>
              <a:rPr spc="-60" dirty="0"/>
              <a:t>get</a:t>
            </a:r>
            <a:r>
              <a:rPr spc="15" dirty="0"/>
              <a:t> </a:t>
            </a:r>
            <a:r>
              <a:rPr spc="-60" dirty="0"/>
              <a:t>from</a:t>
            </a:r>
            <a:r>
              <a:rPr spc="15" dirty="0"/>
              <a:t> </a:t>
            </a:r>
            <a:r>
              <a:rPr spc="-80" dirty="0"/>
              <a:t>ex</a:t>
            </a:r>
            <a:r>
              <a:rPr spc="-60" dirty="0"/>
              <a:t>perience,...</a:t>
            </a:r>
            <a:endParaRPr spc="-60" dirty="0"/>
          </a:p>
          <a:p>
            <a:pPr marL="307975" marR="394335">
              <a:lnSpc>
                <a:spcPts val="1350"/>
              </a:lnSpc>
              <a:spcBef>
                <a:spcPts val="330"/>
              </a:spcBef>
            </a:pPr>
            <a:r>
              <a:rPr spc="-30" dirty="0">
                <a:solidFill>
                  <a:srgbClr val="FF0000"/>
                </a:solidFill>
              </a:rPr>
              <a:t>Hist</a:t>
            </a:r>
            <a:r>
              <a:rPr spc="-70" dirty="0">
                <a:solidFill>
                  <a:srgbClr val="FF0000"/>
                </a:solidFill>
              </a:rPr>
              <a:t>o</a:t>
            </a:r>
            <a:r>
              <a:rPr spc="-55" dirty="0">
                <a:solidFill>
                  <a:srgbClr val="FF0000"/>
                </a:solidFill>
              </a:rPr>
              <a:t>ry</a:t>
            </a:r>
            <a:r>
              <a:rPr spc="15" dirty="0">
                <a:solidFill>
                  <a:srgbClr val="FF0000"/>
                </a:solidFill>
              </a:rPr>
              <a:t> </a:t>
            </a:r>
            <a:r>
              <a:rPr spc="-50" dirty="0"/>
              <a:t>of</a:t>
            </a:r>
            <a:r>
              <a:rPr spc="15" dirty="0"/>
              <a:t> </a:t>
            </a:r>
            <a:r>
              <a:rPr spc="-65" dirty="0"/>
              <a:t>observations</a:t>
            </a:r>
            <a:r>
              <a:rPr spc="10" dirty="0"/>
              <a:t> </a:t>
            </a:r>
            <a:r>
              <a:rPr spc="-35" dirty="0"/>
              <a:t>(</a:t>
            </a:r>
            <a:r>
              <a:rPr spc="-20" dirty="0"/>
              <a:t>p</a:t>
            </a:r>
            <a:r>
              <a:rPr spc="-60" dirty="0"/>
              <a:t>ercepts,</a:t>
            </a:r>
            <a:r>
              <a:rPr spc="15" dirty="0"/>
              <a:t> </a:t>
            </a:r>
            <a:r>
              <a:rPr spc="-95" dirty="0"/>
              <a:t>s</a:t>
            </a:r>
            <a:r>
              <a:rPr spc="-25" dirty="0"/>
              <a:t>timuli)</a:t>
            </a:r>
            <a:r>
              <a:rPr spc="10" dirty="0"/>
              <a:t> </a:t>
            </a:r>
            <a:r>
              <a:rPr spc="-50" dirty="0"/>
              <a:t>of</a:t>
            </a:r>
            <a:r>
              <a:rPr spc="10" dirty="0"/>
              <a:t> </a:t>
            </a:r>
            <a:r>
              <a:rPr spc="-60" dirty="0"/>
              <a:t>the environment</a:t>
            </a:r>
            <a:endParaRPr spc="-60" dirty="0"/>
          </a:p>
          <a:p>
            <a:pPr marL="462915">
              <a:lnSpc>
                <a:spcPct val="100000"/>
              </a:lnSpc>
              <a:spcBef>
                <a:spcPts val="18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Gill Sans MT"/>
                <a:cs typeface="Gill Sans MT"/>
              </a:rPr>
              <a:t>(current)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Gill Sans MT"/>
                <a:cs typeface="Gill Sans MT"/>
              </a:rPr>
              <a:t>observations</a:t>
            </a:r>
            <a:r>
              <a:rPr sz="1100" spc="6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1100" spc="-15" dirty="0">
                <a:latin typeface="Gill Sans MT"/>
                <a:cs typeface="Gill Sans MT"/>
              </a:rPr>
              <a:t>—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what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25" dirty="0">
                <a:latin typeface="Gill Sans MT"/>
                <a:cs typeface="Gill Sans MT"/>
              </a:rPr>
              <a:t>observes</a:t>
            </a:r>
            <a:r>
              <a:rPr sz="1100" spc="60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Gill Sans MT"/>
                <a:cs typeface="Gill Sans MT"/>
              </a:rPr>
              <a:t>n</a:t>
            </a:r>
            <a:r>
              <a:rPr sz="1100" spc="-70" dirty="0">
                <a:latin typeface="Gill Sans MT"/>
                <a:cs typeface="Gill Sans MT"/>
              </a:rPr>
              <a:t>o</a:t>
            </a:r>
            <a:r>
              <a:rPr sz="1100" spc="-50" dirty="0">
                <a:latin typeface="Gill Sans MT"/>
                <a:cs typeface="Gill Sans MT"/>
              </a:rPr>
              <a:t>w</a:t>
            </a:r>
            <a:endParaRPr sz="1100">
              <a:latin typeface="Gill Sans MT"/>
              <a:cs typeface="Gill Sans MT"/>
            </a:endParaRPr>
          </a:p>
          <a:p>
            <a:pPr marL="462915">
              <a:lnSpc>
                <a:spcPct val="100000"/>
              </a:lnSpc>
              <a:spcBef>
                <a:spcPts val="35"/>
              </a:spcBef>
            </a:pPr>
            <a:r>
              <a:rPr sz="900" spc="15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..,   </a:t>
            </a:r>
            <a:r>
              <a:rPr sz="900" spc="-127" baseline="14000" dirty="0">
                <a:solidFill>
                  <a:srgbClr val="3333B2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15" dirty="0">
                <a:solidFill>
                  <a:srgbClr val="FF0000"/>
                </a:solidFill>
                <a:latin typeface="Gill Sans MT"/>
                <a:cs typeface="Gill Sans MT"/>
              </a:rPr>
              <a:t>past</a:t>
            </a:r>
            <a:r>
              <a:rPr sz="1100" spc="55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Gill Sans MT"/>
                <a:cs typeface="Gill Sans MT"/>
              </a:rPr>
              <a:t>ex</a:t>
            </a:r>
            <a:r>
              <a:rPr sz="1100" dirty="0">
                <a:solidFill>
                  <a:srgbClr val="FF0000"/>
                </a:solidFill>
                <a:latin typeface="Gill Sans MT"/>
                <a:cs typeface="Gill Sans MT"/>
              </a:rPr>
              <a:t>p</a:t>
            </a:r>
            <a:r>
              <a:rPr sz="1100" spc="-25" dirty="0">
                <a:solidFill>
                  <a:srgbClr val="FF0000"/>
                </a:solidFill>
                <a:latin typeface="Gill Sans MT"/>
                <a:cs typeface="Gill Sans MT"/>
              </a:rPr>
              <a:t>eriences</a:t>
            </a:r>
            <a:r>
              <a:rPr sz="1100" spc="60" dirty="0">
                <a:solidFill>
                  <a:srgbClr val="FF0000"/>
                </a:solidFill>
                <a:latin typeface="Gill Sans MT"/>
                <a:cs typeface="Gill Sans MT"/>
              </a:rPr>
              <a:t> </a:t>
            </a:r>
            <a:r>
              <a:rPr sz="1100" spc="-15" dirty="0">
                <a:latin typeface="Gill Sans MT"/>
                <a:cs typeface="Gill Sans MT"/>
              </a:rPr>
              <a:t>—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0" dirty="0">
                <a:latin typeface="Gill Sans MT"/>
                <a:cs typeface="Gill Sans MT"/>
              </a:rPr>
              <a:t>what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20" dirty="0">
                <a:latin typeface="Gill Sans MT"/>
                <a:cs typeface="Gill Sans MT"/>
              </a:rPr>
              <a:t>it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has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30" dirty="0">
                <a:latin typeface="Gill Sans MT"/>
                <a:cs typeface="Gill Sans MT"/>
              </a:rPr>
              <a:t>observed</a:t>
            </a:r>
            <a:r>
              <a:rPr sz="1100" spc="60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in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-5" dirty="0">
                <a:latin typeface="Gill Sans MT"/>
                <a:cs typeface="Gill Sans MT"/>
              </a:rPr>
              <a:t>the</a:t>
            </a:r>
            <a:r>
              <a:rPr sz="1100" spc="55" dirty="0">
                <a:latin typeface="Gill Sans MT"/>
                <a:cs typeface="Gill Sans MT"/>
              </a:rPr>
              <a:t> </a:t>
            </a:r>
            <a:r>
              <a:rPr sz="1100" spc="15" dirty="0">
                <a:latin typeface="Gill Sans MT"/>
                <a:cs typeface="Gill Sans MT"/>
              </a:rPr>
              <a:t>past</a:t>
            </a:r>
            <a:endParaRPr sz="11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2290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Example</a:t>
            </a:r>
            <a:r>
              <a:rPr spc="160" dirty="0"/>
              <a:t> </a:t>
            </a:r>
            <a:r>
              <a:rPr spc="-40" dirty="0"/>
              <a:t>agent:</a:t>
            </a:r>
            <a:r>
              <a:rPr dirty="0"/>
              <a:t> </a:t>
            </a:r>
            <a:r>
              <a:rPr spc="-50" dirty="0"/>
              <a:t> </a:t>
            </a:r>
            <a:r>
              <a:rPr spc="-60" dirty="0"/>
              <a:t>ro</a:t>
            </a:r>
            <a:r>
              <a:rPr spc="-30" dirty="0"/>
              <a:t>b</a:t>
            </a:r>
            <a:r>
              <a:rPr spc="-40" dirty="0"/>
              <a:t>ot</a:t>
            </a:r>
            <a:endParaRPr spc="-4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816635"/>
            <a:ext cx="581660" cy="181610"/>
          </a:xfrm>
          <a:custGeom>
            <a:avLst/>
            <a:gdLst/>
            <a:ahLst/>
            <a:cxnLst/>
            <a:rect l="l" t="t" r="r" b="b"/>
            <a:pathLst>
              <a:path w="581660" h="181609">
                <a:moveTo>
                  <a:pt x="0" y="181356"/>
                </a:moveTo>
                <a:lnTo>
                  <a:pt x="581279" y="181356"/>
                </a:lnTo>
                <a:lnTo>
                  <a:pt x="58127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816635"/>
            <a:ext cx="58166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abilities: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5532" y="833269"/>
            <a:ext cx="21634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Tahoma" panose="020B0604030504040204"/>
                <a:cs typeface="Tahoma" panose="020B0604030504040204"/>
              </a:rPr>
              <a:t>m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vement,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grip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ers,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eech,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facial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626" y="1016733"/>
            <a:ext cx="9194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80" dirty="0">
                <a:latin typeface="Tahoma" panose="020B0604030504040204"/>
                <a:cs typeface="Tahoma" panose="020B0604030504040204"/>
              </a:rPr>
              <a:t>ex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ressions,.</a:t>
            </a:r>
            <a:r>
              <a:rPr sz="1200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221524"/>
            <a:ext cx="429259" cy="211454"/>
          </a:xfrm>
          <a:custGeom>
            <a:avLst/>
            <a:gdLst/>
            <a:ahLst/>
            <a:cxnLst/>
            <a:rect l="l" t="t" r="r" b="b"/>
            <a:pathLst>
              <a:path w="429259" h="211455">
                <a:moveTo>
                  <a:pt x="0" y="210870"/>
                </a:moveTo>
                <a:lnTo>
                  <a:pt x="429006" y="210870"/>
                </a:lnTo>
                <a:lnTo>
                  <a:pt x="42900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7326" y="1221524"/>
            <a:ext cx="42925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3124" y="1238158"/>
            <a:ext cx="24745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deliver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d,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escue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eople,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sc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goal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626" y="1421610"/>
            <a:ext cx="6724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expl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re,.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7326" y="1626400"/>
            <a:ext cx="1082675" cy="211454"/>
          </a:xfrm>
          <a:custGeom>
            <a:avLst/>
            <a:gdLst/>
            <a:ahLst/>
            <a:cxnLst/>
            <a:rect l="l" t="t" r="r" b="b"/>
            <a:pathLst>
              <a:path w="1082675" h="211455">
                <a:moveTo>
                  <a:pt x="0" y="210870"/>
                </a:moveTo>
                <a:lnTo>
                  <a:pt x="1082484" y="210870"/>
                </a:lnTo>
                <a:lnTo>
                  <a:pt x="108248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7326" y="1626400"/>
            <a:ext cx="10826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ri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6666" y="1643034"/>
            <a:ext cx="24765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is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im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35" dirty="0">
                <a:latin typeface="Tahoma" panose="020B0604030504040204"/>
                <a:cs typeface="Tahoma" panose="020B0604030504040204"/>
              </a:rPr>
              <a:t>rtant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feature,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categ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ries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4626" y="1826498"/>
            <a:ext cx="20351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objects,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what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5" dirty="0">
                <a:latin typeface="Tahoma" panose="020B0604030504040204"/>
                <a:cs typeface="Tahoma" panose="020B0604030504040204"/>
              </a:rPr>
              <a:t>sens</a:t>
            </a:r>
            <a:r>
              <a:rPr sz="1200" spc="-1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25" dirty="0">
                <a:latin typeface="Tahoma" panose="020B0604030504040204"/>
                <a:cs typeface="Tahoma" panose="020B0604030504040204"/>
              </a:rPr>
              <a:t>tell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us,.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57326" y="2031276"/>
            <a:ext cx="876935" cy="181610"/>
          </a:xfrm>
          <a:custGeom>
            <a:avLst/>
            <a:gdLst/>
            <a:ahLst/>
            <a:cxnLst/>
            <a:rect l="l" t="t" r="r" b="b"/>
            <a:pathLst>
              <a:path w="876935" h="181610">
                <a:moveTo>
                  <a:pt x="0" y="181355"/>
                </a:moveTo>
                <a:lnTo>
                  <a:pt x="876808" y="181355"/>
                </a:lnTo>
                <a:lnTo>
                  <a:pt x="876808" y="0"/>
                </a:lnTo>
                <a:lnTo>
                  <a:pt x="0" y="0"/>
                </a:lnTo>
                <a:lnTo>
                  <a:pt x="0" y="18135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57326" y="2031276"/>
            <a:ext cx="87693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observations: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0935" y="2047923"/>
            <a:ext cx="25139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visi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n,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son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sound,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eech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recognition,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4626" y="2231374"/>
            <a:ext cx="14154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0" dirty="0">
                <a:latin typeface="Tahoma" panose="020B0604030504040204"/>
                <a:cs typeface="Tahoma" panose="020B0604030504040204"/>
              </a:rPr>
              <a:t>gesture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recognition,.</a:t>
            </a:r>
            <a:r>
              <a:rPr sz="1200" spc="-18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57326" y="2438692"/>
            <a:ext cx="3342004" cy="2089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past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eriences: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effect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steering,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slip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eriness,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h</a:t>
            </a:r>
            <a:r>
              <a:rPr sz="1200" spc="-11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100" dirty="0">
                <a:latin typeface="Tahoma" panose="020B0604030504040204"/>
                <a:cs typeface="Tahoma" panose="020B0604030504040204"/>
              </a:rPr>
              <a:t>w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626" y="2636263"/>
            <a:ext cx="101409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eople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move,.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pic>
        <p:nvPicPr>
          <p:cNvPr id="30" name="Audio 29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8433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Example</a:t>
            </a:r>
            <a:r>
              <a:rPr spc="160" dirty="0"/>
              <a:t> </a:t>
            </a:r>
            <a:r>
              <a:rPr spc="-40" dirty="0"/>
              <a:t>agent:</a:t>
            </a:r>
            <a:r>
              <a:rPr dirty="0"/>
              <a:t> </a:t>
            </a:r>
            <a:r>
              <a:rPr spc="-50" dirty="0"/>
              <a:t> </a:t>
            </a:r>
            <a:r>
              <a:rPr spc="-65" dirty="0"/>
              <a:t>teacher</a:t>
            </a:r>
            <a:endParaRPr spc="-65" dirty="0"/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0" i="1" spc="-254" dirty="0">
                <a:latin typeface="Arial" panose="020B0604020202020204"/>
                <a:cs typeface="Arial" panose="020B0604020202020204"/>
              </a:rPr>
              <a:t>Q</a:t>
            </a:r>
            <a:r>
              <a:rPr spc="-10" dirty="0"/>
              <a:t>c</a:t>
            </a:r>
            <a:r>
              <a:rPr spc="50" dirty="0"/>
              <a:t> </a:t>
            </a:r>
            <a:r>
              <a:rPr spc="5" dirty="0"/>
              <a:t>D.</a:t>
            </a:r>
            <a:r>
              <a:rPr spc="50" dirty="0"/>
              <a:t> </a:t>
            </a:r>
            <a:r>
              <a:rPr dirty="0"/>
              <a:t>P</a:t>
            </a:r>
            <a:r>
              <a:rPr spc="-15" dirty="0"/>
              <a:t>o</a:t>
            </a:r>
            <a:r>
              <a:rPr spc="-25" dirty="0"/>
              <a:t>ole</a:t>
            </a:r>
            <a:r>
              <a:rPr spc="50" dirty="0"/>
              <a:t> </a:t>
            </a:r>
            <a:r>
              <a:rPr spc="-15" dirty="0"/>
              <a:t>and</a:t>
            </a:r>
            <a:r>
              <a:rPr spc="50" dirty="0"/>
              <a:t> </a:t>
            </a:r>
            <a:r>
              <a:rPr spc="-10" dirty="0"/>
              <a:t>A.</a:t>
            </a:r>
            <a:r>
              <a:rPr spc="50" dirty="0"/>
              <a:t> </a:t>
            </a:r>
            <a:r>
              <a:rPr dirty="0"/>
              <a:t>Mack</a:t>
            </a:r>
            <a:r>
              <a:rPr spc="-20" dirty="0"/>
              <a:t>w</a:t>
            </a:r>
            <a:r>
              <a:rPr spc="-50" dirty="0"/>
              <a:t>o</a:t>
            </a:r>
            <a:r>
              <a:rPr spc="-25" dirty="0"/>
              <a:t>rth</a:t>
            </a:r>
            <a:r>
              <a:rPr spc="50" dirty="0"/>
              <a:t> </a:t>
            </a:r>
            <a:r>
              <a:rPr spc="-5" dirty="0"/>
              <a:t>2010</a:t>
            </a:r>
            <a:endParaRPr spc="-5" dirty="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/>
              <a:t>Artificial</a:t>
            </a:r>
            <a:r>
              <a:rPr spc="50" dirty="0"/>
              <a:t> </a:t>
            </a:r>
            <a:r>
              <a:rPr spc="-15" dirty="0"/>
              <a:t>Intelligence,</a:t>
            </a:r>
            <a:r>
              <a:rPr spc="50" dirty="0"/>
              <a:t> </a:t>
            </a:r>
            <a:r>
              <a:rPr spc="-25" dirty="0"/>
              <a:t>Lecture</a:t>
            </a:r>
            <a:r>
              <a:rPr spc="50" dirty="0"/>
              <a:t> </a:t>
            </a:r>
            <a:r>
              <a:rPr spc="5" dirty="0"/>
              <a:t>1.1,</a:t>
            </a:r>
            <a:r>
              <a:rPr spc="50" dirty="0"/>
              <a:t> </a:t>
            </a:r>
            <a:r>
              <a:rPr dirty="0"/>
              <a:t>P</a:t>
            </a:r>
            <a:r>
              <a:rPr spc="-10" dirty="0"/>
              <a:t>age</a:t>
            </a:r>
            <a:r>
              <a:rPr spc="50" dirty="0"/>
              <a:t> </a:t>
            </a:r>
            <a:fld id="{81D60167-4931-47E6-BA6A-407CBD079E47}" type="slidenum">
              <a:rPr spc="-5" dirty="0"/>
            </a:fld>
            <a:endParaRPr spc="-5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7326" y="873988"/>
            <a:ext cx="581660" cy="181610"/>
          </a:xfrm>
          <a:custGeom>
            <a:avLst/>
            <a:gdLst/>
            <a:ahLst/>
            <a:cxnLst/>
            <a:rect l="l" t="t" r="r" b="b"/>
            <a:pathLst>
              <a:path w="581660" h="181609">
                <a:moveTo>
                  <a:pt x="0" y="181356"/>
                </a:moveTo>
                <a:lnTo>
                  <a:pt x="581279" y="181356"/>
                </a:lnTo>
                <a:lnTo>
                  <a:pt x="581279" y="0"/>
                </a:lnTo>
                <a:lnTo>
                  <a:pt x="0" y="0"/>
                </a:lnTo>
                <a:lnTo>
                  <a:pt x="0" y="181356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57326" y="873988"/>
            <a:ext cx="581660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4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abilities: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5532" y="890635"/>
            <a:ext cx="274383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resent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new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concept,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drill,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give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5" dirty="0">
                <a:latin typeface="Tahoma" panose="020B0604030504040204"/>
                <a:cs typeface="Tahoma" panose="020B0604030504040204"/>
              </a:rPr>
              <a:t>test,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explain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626" y="1074087"/>
            <a:ext cx="7188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0" dirty="0">
                <a:latin typeface="Tahoma" panose="020B0604030504040204"/>
                <a:cs typeface="Tahoma" panose="020B0604030504040204"/>
              </a:rPr>
              <a:t>concept,.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7326" y="1278877"/>
            <a:ext cx="429259" cy="211454"/>
          </a:xfrm>
          <a:custGeom>
            <a:avLst/>
            <a:gdLst/>
            <a:ahLst/>
            <a:cxnLst/>
            <a:rect l="l" t="t" r="r" b="b"/>
            <a:pathLst>
              <a:path w="429259" h="211455">
                <a:moveTo>
                  <a:pt x="0" y="210870"/>
                </a:moveTo>
                <a:lnTo>
                  <a:pt x="429006" y="210870"/>
                </a:lnTo>
                <a:lnTo>
                  <a:pt x="429006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57326" y="1278877"/>
            <a:ext cx="429259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goals: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3124" y="1295511"/>
            <a:ext cx="30657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7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rticul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a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wledge,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skills,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inquisitiveness,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cial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4626" y="1478975"/>
            <a:ext cx="5314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skills,.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7326" y="1683766"/>
            <a:ext cx="1082675" cy="211454"/>
          </a:xfrm>
          <a:custGeom>
            <a:avLst/>
            <a:gdLst/>
            <a:ahLst/>
            <a:cxnLst/>
            <a:rect l="l" t="t" r="r" b="b"/>
            <a:pathLst>
              <a:path w="1082675" h="211455">
                <a:moveTo>
                  <a:pt x="0" y="210870"/>
                </a:moveTo>
                <a:lnTo>
                  <a:pt x="1082484" y="210870"/>
                </a:lnTo>
                <a:lnTo>
                  <a:pt x="1082484" y="0"/>
                </a:lnTo>
                <a:lnTo>
                  <a:pt x="0" y="0"/>
                </a:lnTo>
                <a:lnTo>
                  <a:pt x="0" y="2108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57326" y="1683766"/>
            <a:ext cx="1082675" cy="211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10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3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ri</a:t>
            </a:r>
            <a:r>
              <a:rPr sz="1200" spc="-9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kn</a:t>
            </a:r>
            <a:r>
              <a:rPr sz="1200" spc="-9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200" spc="-8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wledge: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4388" y="1700387"/>
            <a:ext cx="246189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subject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material,</a:t>
            </a:r>
            <a:r>
              <a:rPr sz="120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teaching</a:t>
            </a:r>
            <a:r>
              <a:rPr sz="1200" spc="-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strategies,.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326" y="1945246"/>
            <a:ext cx="876935" cy="181610"/>
          </a:xfrm>
          <a:custGeom>
            <a:avLst/>
            <a:gdLst/>
            <a:ahLst/>
            <a:cxnLst/>
            <a:rect l="l" t="t" r="r" b="b"/>
            <a:pathLst>
              <a:path w="876935" h="181610">
                <a:moveTo>
                  <a:pt x="0" y="181355"/>
                </a:moveTo>
                <a:lnTo>
                  <a:pt x="876808" y="181355"/>
                </a:lnTo>
                <a:lnTo>
                  <a:pt x="876808" y="0"/>
                </a:lnTo>
                <a:lnTo>
                  <a:pt x="0" y="0"/>
                </a:lnTo>
                <a:lnTo>
                  <a:pt x="0" y="18135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657326" y="1945246"/>
            <a:ext cx="876935" cy="18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7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observations: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0935" y="1961880"/>
            <a:ext cx="23215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40" dirty="0">
                <a:latin typeface="Tahoma" panose="020B0604030504040204"/>
                <a:cs typeface="Tahoma" panose="020B0604030504040204"/>
              </a:rPr>
              <a:t>test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results,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facial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latin typeface="Tahoma" panose="020B0604030504040204"/>
                <a:cs typeface="Tahoma" panose="020B0604030504040204"/>
              </a:rPr>
              <a:t>ex</a:t>
            </a:r>
            <a:r>
              <a:rPr sz="1200" spc="-12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70" dirty="0">
                <a:latin typeface="Tahoma" panose="020B0604030504040204"/>
                <a:cs typeface="Tahoma" panose="020B0604030504040204"/>
              </a:rPr>
              <a:t>ression</a:t>
            </a:r>
            <a:r>
              <a:rPr sz="1200" spc="-75" dirty="0">
                <a:latin typeface="Tahoma" panose="020B0604030504040204"/>
                <a:cs typeface="Tahoma" panose="020B0604030504040204"/>
              </a:rPr>
              <a:t>s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err</a:t>
            </a:r>
            <a:r>
              <a:rPr sz="1200" spc="-114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rs,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4626" y="2145344"/>
            <a:ext cx="563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35" dirty="0">
                <a:latin typeface="Tahoma" panose="020B0604030504040204"/>
                <a:cs typeface="Tahoma" panose="020B0604030504040204"/>
              </a:rPr>
              <a:t>f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cus,.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4608004" cy="3456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57326" y="2352662"/>
            <a:ext cx="3412490" cy="208915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ct val="100000"/>
              </a:lnSpc>
            </a:pPr>
            <a:r>
              <a:rPr sz="1200" spc="-5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past</a:t>
            </a:r>
            <a:r>
              <a:rPr sz="1200" spc="1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8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ex</a:t>
            </a:r>
            <a:r>
              <a:rPr sz="1200" spc="-6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1200" spc="-7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eriences:</a:t>
            </a:r>
            <a:r>
              <a:rPr sz="1200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solidFill>
                  <a:srgbClr val="B2000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200" spc="-105" dirty="0">
                <a:latin typeface="Tahoma" panose="020B0604030504040204"/>
                <a:cs typeface="Tahoma" panose="020B0604030504040204"/>
              </a:rPr>
              <a:t>p</a:t>
            </a:r>
            <a:r>
              <a:rPr sz="1200" spc="-30" dirty="0">
                <a:latin typeface="Tahoma" panose="020B0604030504040204"/>
                <a:cs typeface="Tahoma" panose="020B0604030504040204"/>
              </a:rPr>
              <a:t>ri</a:t>
            </a:r>
            <a:r>
              <a:rPr sz="1200" spc="-90" dirty="0">
                <a:latin typeface="Tahoma" panose="020B0604030504040204"/>
                <a:cs typeface="Tahoma" panose="020B0604030504040204"/>
              </a:rPr>
              <a:t>o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r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test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5" dirty="0">
                <a:latin typeface="Tahoma" panose="020B0604030504040204"/>
                <a:cs typeface="Tahoma" panose="020B0604030504040204"/>
              </a:rPr>
              <a:t>results,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5" dirty="0">
                <a:latin typeface="Tahoma" panose="020B0604030504040204"/>
                <a:cs typeface="Tahoma" panose="020B0604030504040204"/>
              </a:rPr>
              <a:t>effects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50" dirty="0">
                <a:latin typeface="Tahoma" panose="020B0604030504040204"/>
                <a:cs typeface="Tahoma" panose="020B0604030504040204"/>
              </a:rPr>
              <a:t>of</a:t>
            </a:r>
            <a:r>
              <a:rPr sz="1200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60" dirty="0">
                <a:latin typeface="Tahoma" panose="020B0604030504040204"/>
                <a:cs typeface="Tahoma" panose="020B0604030504040204"/>
              </a:rPr>
              <a:t>teaching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4626" y="2550220"/>
            <a:ext cx="874394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5" dirty="0">
                <a:latin typeface="Tahoma" panose="020B0604030504040204"/>
                <a:cs typeface="Tahoma" panose="020B0604030504040204"/>
              </a:rPr>
              <a:t>strategies,</a:t>
            </a:r>
            <a:r>
              <a:rPr sz="1200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r>
              <a:rPr sz="1200" spc="-180" dirty="0">
                <a:latin typeface="Tahoma" panose="020B0604030504040204"/>
                <a:cs typeface="Tahoma" panose="020B0604030504040204"/>
              </a:rPr>
              <a:t> </a:t>
            </a:r>
            <a:r>
              <a:rPr sz="1200" spc="-40" dirty="0">
                <a:latin typeface="Tahoma" panose="020B0604030504040204"/>
                <a:cs typeface="Tahoma" panose="020B0604030504040204"/>
              </a:rPr>
              <a:t>.</a:t>
            </a:r>
            <a:endParaRPr sz="12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0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03995" y="3329876"/>
            <a:ext cx="2304415" cy="126364"/>
          </a:xfrm>
          <a:custGeom>
            <a:avLst/>
            <a:gdLst/>
            <a:ahLst/>
            <a:cxnLst/>
            <a:rect l="l" t="t" r="r" b="b"/>
            <a:pathLst>
              <a:path w="2304415" h="126364">
                <a:moveTo>
                  <a:pt x="0" y="126123"/>
                </a:moveTo>
                <a:lnTo>
                  <a:pt x="2303995" y="126123"/>
                </a:lnTo>
                <a:lnTo>
                  <a:pt x="2303995" y="0"/>
                </a:lnTo>
                <a:lnTo>
                  <a:pt x="0" y="0"/>
                </a:lnTo>
                <a:lnTo>
                  <a:pt x="0" y="126123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848100" y="269875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681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11441</Words>
  <Application>WPS Presentation</Application>
  <PresentationFormat>Custom</PresentationFormat>
  <Paragraphs>439</Paragraphs>
  <Slides>28</Slides>
  <Notes>54</Notes>
  <HiddenSlides>0</HiddenSlides>
  <MMClips>53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6" baseType="lpstr">
      <vt:lpstr>Arial</vt:lpstr>
      <vt:lpstr>SimSun</vt:lpstr>
      <vt:lpstr>Wingdings</vt:lpstr>
      <vt:lpstr>Calibri</vt:lpstr>
      <vt:lpstr>Tahoma</vt:lpstr>
      <vt:lpstr>Gill Sans MT</vt:lpstr>
      <vt:lpstr>Arial</vt:lpstr>
      <vt:lpstr>Tahoma</vt:lpstr>
      <vt:lpstr>Times New Roman</vt:lpstr>
      <vt:lpstr>Times New Roman</vt:lpstr>
      <vt:lpstr>Microsoft YaHei</vt:lpstr>
      <vt:lpstr>Arial Unicode MS</vt:lpstr>
      <vt:lpstr>Forte</vt:lpstr>
      <vt:lpstr>Segoe Print</vt:lpstr>
      <vt:lpstr>Verdana</vt:lpstr>
      <vt:lpstr>Lucida Sans Unicode</vt:lpstr>
      <vt:lpstr>Calibri</vt:lpstr>
      <vt:lpstr>Office Theme</vt:lpstr>
      <vt:lpstr>What is Artificial Intelligence?</vt:lpstr>
      <vt:lpstr>What is Intelligence? Turing Test</vt:lpstr>
      <vt:lpstr>What is Intelligence?  Winograd Schema</vt:lpstr>
      <vt:lpstr>Goals of Artificial Intelligence</vt:lpstr>
      <vt:lpstr>Agents acting in an environment</vt:lpstr>
      <vt:lpstr>Examples of Agents</vt:lpstr>
      <vt:lpstr>Inputs to an agent</vt:lpstr>
      <vt:lpstr>Example agent:  robot</vt:lpstr>
      <vt:lpstr>Example agent:  teacher</vt:lpstr>
      <vt:lpstr>Agents acting in an environment</vt:lpstr>
      <vt:lpstr>Learning Objectives</vt:lpstr>
      <vt:lpstr>Dimensions</vt:lpstr>
      <vt:lpstr>Dimensions of Complexity</vt:lpstr>
      <vt:lpstr>Modularity</vt:lpstr>
      <vt:lpstr>Modularity</vt:lpstr>
      <vt:lpstr>Modularity</vt:lpstr>
      <vt:lpstr>Succinctness and Expressiveness</vt:lpstr>
      <vt:lpstr>Succinctness and Expressiveness</vt:lpstr>
      <vt:lpstr>Succinctness and Expressiveness</vt:lpstr>
      <vt:lpstr>Planning horizon</vt:lpstr>
      <vt:lpstr>Uncertainty</vt:lpstr>
      <vt:lpstr>Why Probability?</vt:lpstr>
      <vt:lpstr>Uncertain dynamics</vt:lpstr>
      <vt:lpstr>Sensing Uncertainty</vt:lpstr>
      <vt:lpstr>Goals or complex preferences</vt:lpstr>
      <vt:lpstr>Single agent or multiple agents</vt:lpstr>
      <vt:lpstr>Learning from experience</vt:lpstr>
      <vt:lpstr>Perfect rationality or bounded rationality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Intelligence, Lecture 1.1, Page 1</dc:title>
  <dc:creator>©D. Poole and A. Mackworth 2010</dc:creator>
  <cp:lastModifiedBy>pink5</cp:lastModifiedBy>
  <cp:revision>18</cp:revision>
  <cp:lastPrinted>2019-09-01T18:46:00Z</cp:lastPrinted>
  <dcterms:created xsi:type="dcterms:W3CDTF">2017-12-31T13:40:00Z</dcterms:created>
  <dcterms:modified xsi:type="dcterms:W3CDTF">2021-05-07T03:34:35Z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2013-09-08T19:00:00Z</vt:filetime>
  </property>
  <property fmtid="{D5CDD505-2E9C-101B-9397-08002B2CF9AE}" pid="3" name="LastSaved">
    <vt:filetime>2017-12-30T19:00:00Z</vt:filetime>
  </property>
  <property fmtid="{D5CDD505-2E9C-101B-9397-08002B2CF9AE}" pid="4" name="KSOProductBuildVer">
    <vt:lpwstr>1033-11.2.0.10114</vt:lpwstr>
  </property>
</Properties>
</file>